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71" r:id="rId3"/>
  </p:sldMasterIdLst>
  <p:notesMasterIdLst>
    <p:notesMasterId r:id="rId18"/>
  </p:notesMasterIdLst>
  <p:handoutMasterIdLst>
    <p:handoutMasterId r:id="rId19"/>
  </p:handoutMasterIdLst>
  <p:sldIdLst>
    <p:sldId id="262" r:id="rId4"/>
    <p:sldId id="369" r:id="rId5"/>
    <p:sldId id="307" r:id="rId6"/>
    <p:sldId id="310" r:id="rId7"/>
    <p:sldId id="1142" r:id="rId8"/>
    <p:sldId id="1143" r:id="rId9"/>
    <p:sldId id="1144" r:id="rId10"/>
    <p:sldId id="1145" r:id="rId11"/>
    <p:sldId id="1146" r:id="rId12"/>
    <p:sldId id="1147" r:id="rId13"/>
    <p:sldId id="1148" r:id="rId14"/>
    <p:sldId id="1149" r:id="rId15"/>
    <p:sldId id="311" r:id="rId16"/>
    <p:sldId id="312" r:id="rId17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A02A6"/>
    <a:srgbClr val="E7E5FF"/>
    <a:srgbClr val="0099FF"/>
    <a:srgbClr val="00CCFF"/>
    <a:srgbClr val="FF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6" autoAdjust="0"/>
    <p:restoredTop sz="87547" autoAdjust="0"/>
  </p:normalViewPr>
  <p:slideViewPr>
    <p:cSldViewPr snapToGrid="0">
      <p:cViewPr varScale="1">
        <p:scale>
          <a:sx n="73" d="100"/>
          <a:sy n="73" d="100"/>
        </p:scale>
        <p:origin x="874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180" y="76"/>
      </p:cViewPr>
      <p:guideLst>
        <p:guide orient="horz" pos="2880"/>
        <p:guide pos="2160"/>
      </p:guideLst>
    </p:cSldViewPr>
  </p:notesViewPr>
  <p:gridSpacing cx="76330" cy="7633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414971-3737-4D62-8EF2-715DDF970456}" type="datetimeFigureOut">
              <a:rPr lang="ko-KR" altLang="en-US"/>
              <a:pPr>
                <a:defRPr/>
              </a:pPr>
              <a:t>2022-10-21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F93C2EA-5407-427A-9942-00CCD218BCD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178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latinLnBrk="1" hangingPunct="0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latinLnBrk="1" hangingPunct="0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644A7EE-AC66-4109-B822-2024017B7A67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latinLnBrk="1" hangingPunct="0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BBAACAB-F514-4D46-8787-01218D3F79E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48109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BAACAB-F514-4D46-8787-01218D3F79E0}" type="slidenum">
              <a:rPr lang="ko-KR" altLang="en-US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782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BAACAB-F514-4D46-8787-01218D3F79E0}" type="slidenum">
              <a:rPr lang="ko-KR" altLang="en-US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5711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B46730C-E23C-424C-BDB6-99C5334C24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58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9928D90-A1A8-498F-AF36-2730C755C73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901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7" rIns="91437" bIns="45717" anchor="ctr"/>
          <a:lstStyle/>
          <a:p>
            <a:pPr eaLnBrk="1" latinLnBrk="1" hangingPunct="1"/>
            <a:endParaRPr kumimoji="0" lang="ko-KR" altLang="en-US">
              <a:latin typeface="Tahoma" pitchFamily="34" charset="0"/>
            </a:endParaRPr>
          </a:p>
        </p:txBody>
      </p:sp>
      <p:sp>
        <p:nvSpPr>
          <p:cNvPr id="6" name="제목 2"/>
          <p:cNvSpPr txBox="1">
            <a:spLocks/>
          </p:cNvSpPr>
          <p:nvPr userDrawn="1"/>
        </p:nvSpPr>
        <p:spPr bwMode="auto">
          <a:xfrm>
            <a:off x="239186" y="0"/>
            <a:ext cx="1171363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7" tIns="45717" rIns="91437" bIns="45717"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 baseline="0">
                <a:solidFill>
                  <a:schemeClr val="tx2"/>
                </a:solidFill>
                <a:latin typeface="Tahoma" pitchFamily="34" charset="0"/>
                <a:ea typeface="맑은 고딕" pitchFamily="50" charset="-127"/>
                <a:cs typeface="굴림" charset="0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굴림" pitchFamily="50" charset="-127"/>
                <a:cs typeface="굴림" charset="0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굴림" pitchFamily="50" charset="-127"/>
                <a:cs typeface="굴림" charset="0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굴림" pitchFamily="50" charset="-127"/>
                <a:cs typeface="굴림" charset="0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굴림" pitchFamily="50" charset="-127"/>
                <a:cs typeface="굴림" charset="0"/>
              </a:defRPr>
            </a:lvl5pPr>
            <a:lvl6pPr marL="457187" algn="l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굴림" pitchFamily="50" charset="-127"/>
              </a:defRPr>
            </a:lvl6pPr>
            <a:lvl7pPr marL="914373" algn="l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굴림" pitchFamily="50" charset="-127"/>
              </a:defRPr>
            </a:lvl7pPr>
            <a:lvl8pPr marL="1371560" algn="l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굴림" pitchFamily="50" charset="-127"/>
              </a:defRPr>
            </a:lvl8pPr>
            <a:lvl9pPr marL="1828746" algn="l" rtl="0" fontAlgn="base" latinLnBrk="1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2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endParaRPr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86" y="0"/>
            <a:ext cx="11713633" cy="692696"/>
          </a:xfrm>
        </p:spPr>
        <p:txBody>
          <a:bodyPr/>
          <a:lstStyle>
            <a:lvl1pPr>
              <a:defRPr kumimoji="1" lang="en-US" sz="2800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맑은 고딕" pitchFamily="50" charset="-127"/>
                <a:cs typeface="굴림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609600" y="908053"/>
            <a:ext cx="10972800" cy="5400675"/>
          </a:xfrm>
        </p:spPr>
        <p:txBody>
          <a:bodyPr/>
          <a:lstStyle>
            <a:lvl1pPr>
              <a:defRPr sz="2800" baseline="0">
                <a:latin typeface="Tahoma" pitchFamily="34" charset="0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88652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7CBEC5-B1F0-49C9-B3A1-4058D758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9D0B8-99BA-44D3-A259-A97765B28F9F}" type="datetimeFigureOut">
              <a:rPr lang="ko-KR" altLang="en-US"/>
              <a:pPr>
                <a:defRPr/>
              </a:pPr>
              <a:t>2022-10-21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D7AD10-47C4-4911-9B1E-AD4EC515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6DC1BA-71BC-4012-83DE-1986448E2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BA5D0-9AC6-42E5-A739-72C42C8E6E6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624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9765C-E28B-4D40-B0CD-C7618854D93D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7A047-4FD6-450B-990B-1E4059CE192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6733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DE927-B826-4814-8DB3-7690B6704CA1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F32A4-A6B0-4116-A041-1F967FDBE82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8406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087F7-2887-42C6-AF57-F0A90340837F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FF67E-B43F-4970-948D-9622C8E5FDB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6507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EC327-2F1A-4763-A838-B61A7BEA3541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3BDBB-353D-4C47-81E6-C4ACF846A6A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3569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53AC0-7E65-4C20-A454-6B038A57612E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728E5-5B05-4118-9ED8-040F613930C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5170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D5051-EDB7-407D-87BF-764F15E4A7E4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FCD45-E6FE-4C50-98B5-CC7BE1B3A38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9476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8E092-E547-492D-B43D-411776F77D3F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4E35F-BF35-4722-BC3D-B4F74C73D43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1408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31877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0" y="16875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60917" y="50260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16917" y="50260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8917" y="50260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DCC24BC-47C9-4039-9DC1-163CB1040D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7178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97FC4-3FAA-4CD9-B82B-5C3FAE1DA7FA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0D745-53E2-49B8-B277-7964F3F6BEC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77484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AFF07-5BA3-4015-8245-8EB8D95D5231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57B60-E754-4372-A58E-F3F22B5DB0A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9318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D9A0D-8880-4A5D-99E4-5CF77D0471AE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A3BB6-0EDB-4895-A0FD-D5183E8BA18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2039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E0350-6AED-41FD-8F65-D3D0127A3F45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B2CC5-6E55-4086-B813-76E7DC9DE11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3383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lnSpc>
                <a:spcPct val="120000"/>
              </a:lnSpc>
              <a:defRPr b="1">
                <a:latin typeface="Verdana" pitchFamily="34" charset="0"/>
                <a:ea typeface="돋움체" pitchFamily="49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lnSpc>
                <a:spcPct val="120000"/>
              </a:lnSpc>
              <a:buFontTx/>
              <a:buNone/>
              <a:defRPr b="1">
                <a:latin typeface="Arial" charset="0"/>
                <a:ea typeface="돋움" pitchFamily="50" charset="-127"/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C6E6-1625-44C8-B3FF-0D719714E314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3B687-52D5-4FEF-A0CD-339AA5B6B11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13900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EBE65-6D50-4A2A-B2D7-335126730D2A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56040-E38F-4EE1-AC33-15251C0EB47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4313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8D059-18BD-4181-906C-B371BAEC7894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048BB-2351-4909-89E1-4C39B762655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31017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18B95-C4F4-4F5F-B642-AB15BB211CCD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E765B-D040-4A7E-A9BE-0E9F85B3108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24234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D712-6C6A-4AD7-8926-71D9CB1BD9A8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6046E-32E5-4A9D-8DD9-5B897697C77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84203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C44B7-007B-48AF-83FB-C74D7E643762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2AF7E-28AF-49B2-AFF9-99DCB846A85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211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5CA7BB9-6C02-48E3-B0CF-2E45252D7A8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1425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8BA99-4E1D-4289-91EC-E20ED8285238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E65A7-7366-4121-9963-AC2417D50BB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8326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31A86-3C86-41AC-9A16-D7D17AC16F7F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29C9D-282A-4D09-A915-3B326512C52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4193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444CE-B5A7-4235-8524-5F1D02993280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D57E5-A068-440F-9F91-9DFD5DDBE14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64203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65A64-2A87-4073-BAA0-4E88C4383155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6E42E-37EA-4875-96AF-55C3D964348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5861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C75DC-18EC-43E5-8A20-9EFF289B2F0E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FBFCF-254F-4C4B-8689-E9EFEFF8825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510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4208523-AF9F-4435-B963-59379D516F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130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1161EF0-E5CB-4BBC-941A-26C47032988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8146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7F02F81-AEA1-4B79-BFA9-53C16FC234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061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A69AC11-0B2A-4143-A195-BEB16BD534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7840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A4238D5-C23A-4C9E-A9DC-70A193DE325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548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1976"/>
          </a:xfrm>
          <a:solidFill>
            <a:schemeClr val="bg1"/>
          </a:solidFill>
        </p:spPr>
        <p:txBody>
          <a:bodyPr/>
          <a:lstStyle>
            <a:lvl1pPr>
              <a:defRPr kumimoji="1" lang="ko-KR" alt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Calibri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  <a:lvl2pPr>
              <a:defRPr>
                <a:latin typeface="Calibri" pitchFamily="34" charset="0"/>
                <a:cs typeface="Arial" pitchFamily="34" charset="0"/>
              </a:defRPr>
            </a:lvl2pPr>
            <a:lvl3pPr>
              <a:defRPr>
                <a:latin typeface="Calibri" pitchFamily="34" charset="0"/>
                <a:cs typeface="Arial" pitchFamily="34" charset="0"/>
              </a:defRPr>
            </a:lvl3pPr>
            <a:lvl4pPr>
              <a:defRPr>
                <a:latin typeface="Calibri" pitchFamily="34" charset="0"/>
                <a:cs typeface="Arial" pitchFamily="34" charset="0"/>
              </a:defRPr>
            </a:lvl4pPr>
            <a:lvl5pPr>
              <a:defRPr>
                <a:latin typeface="Calibri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1612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0" y="6519863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144000" y="6652128"/>
            <a:ext cx="2438400" cy="20362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9600" y="6546758"/>
            <a:ext cx="1767094" cy="3089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lang="ko-KR" altLang="en-US" sz="3600" b="1" dirty="0" smtClean="0">
          <a:ln>
            <a:solidFill>
              <a:schemeClr val="accent1">
                <a:alpha val="0"/>
              </a:schemeClr>
            </a:solidFill>
          </a:ln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돋움체" pitchFamily="49" charset="-127"/>
          <a:cs typeface="Calibri" pitchFamily="34" charset="0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Verdana" pitchFamily="34" charset="0"/>
          <a:ea typeface="돋움체" pitchFamily="49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Verdana" pitchFamily="34" charset="0"/>
          <a:ea typeface="돋움체" pitchFamily="49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Verdana" pitchFamily="34" charset="0"/>
          <a:ea typeface="돋움체" pitchFamily="49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Verdana" pitchFamily="34" charset="0"/>
          <a:ea typeface="돋움체" pitchFamily="49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Arial" charset="0"/>
          <a:ea typeface="돋움체" pitchFamily="49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Arial" charset="0"/>
          <a:ea typeface="돋움체" pitchFamily="49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Arial" charset="0"/>
          <a:ea typeface="돋움체" pitchFamily="49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Arial" charset="0"/>
          <a:ea typeface="돋움체" pitchFamily="49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Arial" charset="0"/>
          <a:ea typeface="돋움체" pitchFamily="49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latinLnBrk="1" hangingPunct="0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93F5177-A125-42A6-A7C7-C02920FABC24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latinLnBrk="1" hangingPunct="0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53E2997-0FCE-4169-95D5-B483DCA3D9C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3" r:id="rId1"/>
    <p:sldLayoutId id="2147484534" r:id="rId2"/>
    <p:sldLayoutId id="2147484535" r:id="rId3"/>
    <p:sldLayoutId id="2147484536" r:id="rId4"/>
    <p:sldLayoutId id="2147484537" r:id="rId5"/>
    <p:sldLayoutId id="2147484538" r:id="rId6"/>
    <p:sldLayoutId id="2147484539" r:id="rId7"/>
    <p:sldLayoutId id="2147484540" r:id="rId8"/>
    <p:sldLayoutId id="2147484541" r:id="rId9"/>
    <p:sldLayoutId id="2147484542" r:id="rId10"/>
    <p:sldLayoutId id="214748454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latinLnBrk="1" hangingPunct="0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2356628-FCDC-406E-B3EA-2750D1E34009}" type="datetimeFigureOut">
              <a:rPr lang="ko-KR" altLang="en-US"/>
              <a:pPr>
                <a:defRPr/>
              </a:pPr>
              <a:t>2022-10-21</a:t>
            </a:fld>
            <a:endParaRPr lang="en-US" altLang="ko-KR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latinLnBrk="1" hangingPunct="0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51F9CF3-FFC9-4896-8516-E8E9F2D38CC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286000" y="4952636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latinLnBrk="1" hangingPunct="1"/>
            <a:r>
              <a:rPr lang="en-US" altLang="ko-KR" sz="2400" b="1" dirty="0">
                <a:latin typeface="Calibri" pitchFamily="34" charset="0"/>
              </a:rPr>
              <a:t>Department of Cardiology, CHA </a:t>
            </a:r>
            <a:r>
              <a:rPr lang="en-US" altLang="ko-KR" sz="2400" b="1" dirty="0" err="1">
                <a:latin typeface="Calibri" pitchFamily="34" charset="0"/>
              </a:rPr>
              <a:t>Bundang</a:t>
            </a:r>
            <a:r>
              <a:rPr lang="en-US" altLang="ko-KR" sz="2400" b="1" dirty="0">
                <a:latin typeface="Calibri" pitchFamily="34" charset="0"/>
              </a:rPr>
              <a:t> Medical Center, CHA University, </a:t>
            </a:r>
            <a:r>
              <a:rPr lang="en-US" altLang="ko-KR" sz="2400" b="1" dirty="0" err="1">
                <a:latin typeface="Calibri" pitchFamily="34" charset="0"/>
              </a:rPr>
              <a:t>Seongnam</a:t>
            </a:r>
            <a:r>
              <a:rPr lang="en-US" altLang="ko-KR" sz="2400" b="1" dirty="0">
                <a:latin typeface="Calibri" pitchFamily="34" charset="0"/>
              </a:rPr>
              <a:t>, Korea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894260" y="1920895"/>
            <a:ext cx="840347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latinLnBrk="1" hangingPunct="1"/>
            <a:r>
              <a:rPr lang="en-US" altLang="ko-KR" sz="4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Calibri" pitchFamily="34" charset="0"/>
              </a:rPr>
              <a:t>Summary of Clinical Trials of Rhythm Control</a:t>
            </a:r>
            <a:endParaRPr lang="en-US" altLang="ko-KR" sz="40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돋움체" pitchFamily="49" charset="-127"/>
              <a:cs typeface="Calibri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286000" y="3983038"/>
            <a:ext cx="777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latinLnBrk="1" hangingPunct="1"/>
            <a:r>
              <a:rPr lang="ko-KR" altLang="en-US" sz="2400" b="1" dirty="0">
                <a:latin typeface="Calibri" pitchFamily="34" charset="0"/>
              </a:rPr>
              <a:t>양 필 성</a:t>
            </a:r>
            <a:endParaRPr lang="en-US" altLang="ko-KR" sz="2400" b="1" dirty="0">
              <a:latin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C4444-D3B6-48CE-908C-541CEF2CF9EC}"/>
              </a:ext>
            </a:extLst>
          </p:cNvPr>
          <p:cNvSpPr txBox="1"/>
          <p:nvPr/>
        </p:nvSpPr>
        <p:spPr>
          <a:xfrm>
            <a:off x="202517" y="306614"/>
            <a:ext cx="4222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u="sng" dirty="0">
                <a:solidFill>
                  <a:srgbClr val="0070C0"/>
                </a:solidFill>
                <a:latin typeface="Calibri" pitchFamily="34" charset="0"/>
              </a:rPr>
              <a:t>2022 </a:t>
            </a:r>
            <a:r>
              <a:rPr lang="ko-KR" altLang="en-US" sz="2000" b="1" u="sng" dirty="0">
                <a:solidFill>
                  <a:srgbClr val="0070C0"/>
                </a:solidFill>
                <a:latin typeface="Calibri" pitchFamily="34" charset="0"/>
              </a:rPr>
              <a:t>부정맥학회 추계학술대회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964789"/>
              </p:ext>
            </p:extLst>
          </p:nvPr>
        </p:nvGraphicFramePr>
        <p:xfrm>
          <a:off x="486154" y="877297"/>
          <a:ext cx="11352217" cy="140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3533">
                  <a:extLst>
                    <a:ext uri="{9D8B030D-6E8A-4147-A177-3AD203B41FA5}">
                      <a16:colId xmlns:a16="http://schemas.microsoft.com/office/drawing/2014/main" val="285268078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2963176411"/>
                    </a:ext>
                  </a:extLst>
                </a:gridCol>
                <a:gridCol w="1563757">
                  <a:extLst>
                    <a:ext uri="{9D8B030D-6E8A-4147-A177-3AD203B41FA5}">
                      <a16:colId xmlns:a16="http://schemas.microsoft.com/office/drawing/2014/main" val="954403082"/>
                    </a:ext>
                  </a:extLst>
                </a:gridCol>
                <a:gridCol w="3286539">
                  <a:extLst>
                    <a:ext uri="{9D8B030D-6E8A-4147-A177-3AD203B41FA5}">
                      <a16:colId xmlns:a16="http://schemas.microsoft.com/office/drawing/2014/main" val="1267812417"/>
                    </a:ext>
                  </a:extLst>
                </a:gridCol>
                <a:gridCol w="3313043">
                  <a:extLst>
                    <a:ext uri="{9D8B030D-6E8A-4147-A177-3AD203B41FA5}">
                      <a16:colId xmlns:a16="http://schemas.microsoft.com/office/drawing/2014/main" val="2047977302"/>
                    </a:ext>
                  </a:extLst>
                </a:gridCol>
                <a:gridCol w="1753467">
                  <a:extLst>
                    <a:ext uri="{9D8B030D-6E8A-4147-A177-3AD203B41FA5}">
                      <a16:colId xmlns:a16="http://schemas.microsoft.com/office/drawing/2014/main" val="740700784"/>
                    </a:ext>
                  </a:extLst>
                </a:gridCol>
              </a:tblGrid>
              <a:tr h="486066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Pt.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1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Included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classification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Rhythm-Control </a:t>
                      </a:r>
                    </a:p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Rate-Control </a:t>
                      </a:r>
                    </a:p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Anticoagulation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1711053"/>
                  </a:ext>
                </a:extLst>
              </a:tr>
              <a:tr h="690726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885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Mean</a:t>
                      </a:r>
                      <a:r>
                        <a:rPr kumimoji="1" lang="en-US" altLang="ko-KR" sz="16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1.6Y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Paroxysma</a:t>
                      </a:r>
                      <a:r>
                        <a:rPr kumimoji="1" lang="en-US" altLang="ko-KR" sz="16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 AF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AADs according to contemporaneous Japanese guidelines (</a:t>
                      </a:r>
                      <a:r>
                        <a:rPr kumimoji="1" lang="en-US" altLang="ko-KR" sz="1600" b="1" kern="12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</a:t>
                      </a:r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Nodal blocker </a:t>
                      </a:r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according to contemporaneous Japanese guidelines</a:t>
                      </a:r>
                      <a:endParaRPr kumimoji="1" lang="ko-KR" altLang="en-US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 patients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097798"/>
                  </a:ext>
                </a:extLst>
              </a:tr>
            </a:tbl>
          </a:graphicData>
        </a:graphic>
      </p:graphicFrame>
      <p:sp>
        <p:nvSpPr>
          <p:cNvPr id="12" name="직사각형 1">
            <a:extLst>
              <a:ext uri="{FF2B5EF4-FFF2-40B4-BE49-F238E27FC236}">
                <a16:creationId xmlns:a16="http://schemas.microsoft.com/office/drawing/2014/main" id="{91C31E81-5F10-4CD2-967C-298760ED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14" y="2361050"/>
            <a:ext cx="10754295" cy="92333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71450" indent="-171450" latinLnBrk="1">
              <a:spcBef>
                <a:spcPct val="20000"/>
              </a:spcBef>
              <a:buChar char="•"/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9pPr>
          </a:lstStyle>
          <a:p>
            <a:pPr latinLnBrk="0">
              <a:spcBef>
                <a:spcPct val="0"/>
              </a:spcBef>
            </a:pP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Primary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Endpoint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Composite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of death,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stroke/SE, major bleeding, HF hospitalization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, or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disability. </a:t>
            </a:r>
          </a:p>
          <a:p>
            <a:pPr latinLnBrk="0">
              <a:spcBef>
                <a:spcPct val="0"/>
              </a:spcBef>
            </a:pP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Primary Endpoint Result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rhythm control better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(HR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0.66; P =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0.0128; Rhythm: 15%, Rate 22%)</a:t>
            </a:r>
          </a:p>
          <a:p>
            <a:pPr latinLnBrk="0">
              <a:spcBef>
                <a:spcPct val="0"/>
              </a:spcBef>
            </a:pP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Patients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 SR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Rhythm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control: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73%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 at 3Y,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Rate control: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73%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at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3Y</a:t>
            </a:r>
            <a:endParaRPr lang="ko-KR" altLang="en-US" sz="1800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사각형: 둥근 모서리 10">
            <a:extLst>
              <a:ext uri="{FF2B5EF4-FFF2-40B4-BE49-F238E27FC236}">
                <a16:creationId xmlns:a16="http://schemas.microsoft.com/office/drawing/2014/main" id="{25D47562-6AA1-416F-8A29-97A42B49F866}"/>
              </a:ext>
            </a:extLst>
          </p:cNvPr>
          <p:cNvSpPr/>
          <p:nvPr/>
        </p:nvSpPr>
        <p:spPr>
          <a:xfrm>
            <a:off x="486154" y="73186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J-RHYTHM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DE609F1-7950-4B4D-9306-BC6926213300}"/>
              </a:ext>
            </a:extLst>
          </p:cNvPr>
          <p:cNvSpPr/>
          <p:nvPr/>
        </p:nvSpPr>
        <p:spPr>
          <a:xfrm>
            <a:off x="2464647" y="190320"/>
            <a:ext cx="2319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i="1" u="sng" dirty="0" err="1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Circ</a:t>
            </a:r>
            <a:r>
              <a:rPr lang="en-US" altLang="ko-KR" sz="2400" b="1" i="1" u="sng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J 73, 2009</a:t>
            </a:r>
            <a:endParaRPr lang="ko-KR" altLang="en-US" sz="2400" b="1" i="1" u="sng" dirty="0">
              <a:ln w="9525">
                <a:solidFill>
                  <a:prstClr val="black">
                    <a:alpha val="0"/>
                  </a:prstClr>
                </a:solidFill>
                <a:prstDash val="solid"/>
              </a:ln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0871" y="292521"/>
            <a:ext cx="642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diameter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(mean) : </a:t>
            </a:r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38.4 mm 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(rate) / </a:t>
            </a:r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38.4 mm 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(rhythm)</a:t>
            </a:r>
            <a:endParaRPr lang="ko-KR" altLang="en-US" b="1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54" y="3366053"/>
            <a:ext cx="4123643" cy="30431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8791D4-A632-456C-BC6C-5BC3C526CF49}"/>
              </a:ext>
            </a:extLst>
          </p:cNvPr>
          <p:cNvSpPr txBox="1"/>
          <p:nvPr/>
        </p:nvSpPr>
        <p:spPr>
          <a:xfrm>
            <a:off x="2403972" y="3366053"/>
            <a:ext cx="220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u="sng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ea typeface="돋움체" panose="020B0609000101010101" pitchFamily="49" charset="-127"/>
                <a:cs typeface="Calibri" pitchFamily="34" charset="0"/>
              </a:rPr>
              <a:t>Primary outcome</a:t>
            </a:r>
            <a:endParaRPr lang="ko-KR" altLang="en-US" sz="2000" b="1" u="sng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ea typeface="돋움체" panose="020B0609000101010101" pitchFamily="49" charset="-127"/>
              <a:cs typeface="Calibri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627" y="3441587"/>
            <a:ext cx="4564339" cy="2892084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5891627" y="3366053"/>
            <a:ext cx="2282169" cy="3043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000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38" y="3458230"/>
            <a:ext cx="4194812" cy="2907929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DE609F1-7950-4B4D-9306-BC6926213300}"/>
              </a:ext>
            </a:extLst>
          </p:cNvPr>
          <p:cNvSpPr/>
          <p:nvPr/>
        </p:nvSpPr>
        <p:spPr>
          <a:xfrm>
            <a:off x="2422544" y="281728"/>
            <a:ext cx="3872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i="1" u="sng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</a:t>
            </a:r>
            <a:r>
              <a:rPr lang="en-US" altLang="ko-KR" sz="2400" b="1" i="1" u="sng" dirty="0" err="1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Engl</a:t>
            </a:r>
            <a:r>
              <a:rPr lang="en-US" altLang="ko-KR" sz="2400" b="1" i="1" u="sng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J Med, </a:t>
            </a:r>
            <a:r>
              <a:rPr lang="en-US" altLang="ko-KR" sz="2400" b="1" i="1" u="sng" dirty="0" smtClean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360, Feb 2009</a:t>
            </a:r>
            <a:endParaRPr lang="ko-KR" altLang="en-US" sz="2400" b="1" i="1" u="sng" dirty="0">
              <a:ln w="9525">
                <a:solidFill>
                  <a:prstClr val="black">
                    <a:alpha val="0"/>
                  </a:prstClr>
                </a:solidFill>
                <a:prstDash val="solid"/>
              </a:ln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838564"/>
              </p:ext>
            </p:extLst>
          </p:nvPr>
        </p:nvGraphicFramePr>
        <p:xfrm>
          <a:off x="486154" y="983313"/>
          <a:ext cx="11352217" cy="140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72804">
                  <a:extLst>
                    <a:ext uri="{9D8B030D-6E8A-4147-A177-3AD203B41FA5}">
                      <a16:colId xmlns:a16="http://schemas.microsoft.com/office/drawing/2014/main" val="285268078"/>
                    </a:ext>
                  </a:extLst>
                </a:gridCol>
                <a:gridCol w="834885">
                  <a:extLst>
                    <a:ext uri="{9D8B030D-6E8A-4147-A177-3AD203B41FA5}">
                      <a16:colId xmlns:a16="http://schemas.microsoft.com/office/drawing/2014/main" val="2963176411"/>
                    </a:ext>
                  </a:extLst>
                </a:gridCol>
                <a:gridCol w="2467647">
                  <a:extLst>
                    <a:ext uri="{9D8B030D-6E8A-4147-A177-3AD203B41FA5}">
                      <a16:colId xmlns:a16="http://schemas.microsoft.com/office/drawing/2014/main" val="954403082"/>
                    </a:ext>
                  </a:extLst>
                </a:gridCol>
                <a:gridCol w="1975944">
                  <a:extLst>
                    <a:ext uri="{9D8B030D-6E8A-4147-A177-3AD203B41FA5}">
                      <a16:colId xmlns:a16="http://schemas.microsoft.com/office/drawing/2014/main" val="1267812417"/>
                    </a:ext>
                  </a:extLst>
                </a:gridCol>
                <a:gridCol w="2091559">
                  <a:extLst>
                    <a:ext uri="{9D8B030D-6E8A-4147-A177-3AD203B41FA5}">
                      <a16:colId xmlns:a16="http://schemas.microsoft.com/office/drawing/2014/main" val="2047977302"/>
                    </a:ext>
                  </a:extLst>
                </a:gridCol>
                <a:gridCol w="3209378">
                  <a:extLst>
                    <a:ext uri="{9D8B030D-6E8A-4147-A177-3AD203B41FA5}">
                      <a16:colId xmlns:a16="http://schemas.microsoft.com/office/drawing/2014/main" val="740700784"/>
                    </a:ext>
                  </a:extLst>
                </a:gridCol>
              </a:tblGrid>
              <a:tr h="486066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Pt.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1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Included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classification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Rhythm-Control </a:t>
                      </a:r>
                    </a:p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Rate-Control </a:t>
                      </a:r>
                    </a:p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Anticoagulation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1711053"/>
                  </a:ext>
                </a:extLst>
              </a:tr>
              <a:tr h="690726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4628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Mean 1.8Y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Paroxysmal or persistent AF/AFL and ≥1 further risk factor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Dronedarone</a:t>
                      </a:r>
                      <a:endParaRPr kumimoji="1" lang="en-US" altLang="ko-KR" sz="1600" b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Placebo / standard care</a:t>
                      </a:r>
                      <a:endParaRPr kumimoji="1" lang="ko-KR" altLang="en-US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Rates of OAC use were similar to those seen in community practice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097798"/>
                  </a:ext>
                </a:extLst>
              </a:tr>
            </a:tbl>
          </a:graphicData>
        </a:graphic>
      </p:graphicFrame>
      <p:sp>
        <p:nvSpPr>
          <p:cNvPr id="12" name="직사각형 1">
            <a:extLst>
              <a:ext uri="{FF2B5EF4-FFF2-40B4-BE49-F238E27FC236}">
                <a16:creationId xmlns:a16="http://schemas.microsoft.com/office/drawing/2014/main" id="{91C31E81-5F10-4CD2-967C-298760ED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14" y="2459459"/>
            <a:ext cx="10754295" cy="92333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71450" indent="-171450" latinLnBrk="1">
              <a:spcBef>
                <a:spcPct val="20000"/>
              </a:spcBef>
              <a:buChar char="•"/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9pPr>
          </a:lstStyle>
          <a:p>
            <a:pPr latinLnBrk="0">
              <a:spcBef>
                <a:spcPct val="0"/>
              </a:spcBef>
            </a:pP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Primary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Endpoint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Composite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of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any cause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of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death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 and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hospitalization due to cardiovascular causes </a:t>
            </a:r>
            <a:endParaRPr lang="en-US" altLang="ko-KR" sz="18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atinLnBrk="0">
              <a:spcBef>
                <a:spcPct val="0"/>
              </a:spcBef>
            </a:pP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Primary Endpoint Result: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Rhythm control better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(HR: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0.76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P&lt;0.001;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Rhythm: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31.9%,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Rate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39.4%)</a:t>
            </a:r>
            <a:endParaRPr lang="en-US" altLang="ko-KR" sz="1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atinLnBrk="0">
              <a:spcBef>
                <a:spcPct val="0"/>
              </a:spcBef>
            </a:pP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Patients in SR: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Rhythm control: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43%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Rate control: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29%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during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study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FU</a:t>
            </a:r>
            <a:endParaRPr lang="ko-KR" altLang="en-US" sz="1800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8791D4-A632-456C-BC6C-5BC3C526CF49}"/>
              </a:ext>
            </a:extLst>
          </p:cNvPr>
          <p:cNvSpPr txBox="1"/>
          <p:nvPr/>
        </p:nvSpPr>
        <p:spPr>
          <a:xfrm>
            <a:off x="1996664" y="3458230"/>
            <a:ext cx="220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u="sng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ea typeface="돋움체" panose="020B0609000101010101" pitchFamily="49" charset="-127"/>
                <a:cs typeface="Calibri" pitchFamily="34" charset="0"/>
              </a:rPr>
              <a:t>Primary outcome</a:t>
            </a:r>
            <a:endParaRPr lang="ko-KR" altLang="en-US" sz="2000" b="1" u="sng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ea typeface="돋움체" panose="020B0609000101010101" pitchFamily="49" charset="-127"/>
              <a:cs typeface="Calibri" pitchFamily="34" charset="0"/>
            </a:endParaRPr>
          </a:p>
        </p:txBody>
      </p:sp>
      <p:sp>
        <p:nvSpPr>
          <p:cNvPr id="14" name="사각형: 둥근 모서리 11">
            <a:extLst>
              <a:ext uri="{FF2B5EF4-FFF2-40B4-BE49-F238E27FC236}">
                <a16:creationId xmlns:a16="http://schemas.microsoft.com/office/drawing/2014/main" id="{CBC4B63D-B70E-4EE0-A176-DC9B7005EB92}"/>
              </a:ext>
            </a:extLst>
          </p:cNvPr>
          <p:cNvSpPr/>
          <p:nvPr/>
        </p:nvSpPr>
        <p:spPr>
          <a:xfrm>
            <a:off x="428136" y="166455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ATHENA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2261" y="309355"/>
            <a:ext cx="596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Persistent AF: </a:t>
            </a:r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25.2% (placebo) 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24.7% (</a:t>
            </a:r>
            <a:r>
              <a:rPr lang="en-US" altLang="ko-K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dronedarone</a:t>
            </a:r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6316" t="7463"/>
          <a:stretch/>
        </p:blipFill>
        <p:spPr>
          <a:xfrm>
            <a:off x="8276444" y="3671906"/>
            <a:ext cx="3561926" cy="2431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8791D4-A632-456C-BC6C-5BC3C526CF49}"/>
              </a:ext>
            </a:extLst>
          </p:cNvPr>
          <p:cNvSpPr txBox="1"/>
          <p:nvPr/>
        </p:nvSpPr>
        <p:spPr>
          <a:xfrm>
            <a:off x="9079990" y="3504397"/>
            <a:ext cx="2459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u="sng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ea typeface="돋움체" panose="020B0609000101010101" pitchFamily="49" charset="-127"/>
                <a:cs typeface="Calibri" pitchFamily="34" charset="0"/>
              </a:rPr>
              <a:t>First </a:t>
            </a:r>
            <a:r>
              <a:rPr lang="en-US" altLang="ko-KR" sz="2000" b="1" u="sng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ea typeface="돋움체" panose="020B0609000101010101" pitchFamily="49" charset="-127"/>
                <a:cs typeface="Calibri" pitchFamily="34" charset="0"/>
              </a:rPr>
              <a:t>hospitalization</a:t>
            </a:r>
            <a:endParaRPr lang="ko-KR" altLang="en-US" sz="2000" b="1" u="sng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ea typeface="돋움체" panose="020B0609000101010101" pitchFamily="49" charset="-127"/>
              <a:cs typeface="Calibri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777" y="3858340"/>
            <a:ext cx="3341824" cy="23817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8791D4-A632-456C-BC6C-5BC3C526CF49}"/>
              </a:ext>
            </a:extLst>
          </p:cNvPr>
          <p:cNvSpPr txBox="1"/>
          <p:nvPr/>
        </p:nvSpPr>
        <p:spPr>
          <a:xfrm>
            <a:off x="5817025" y="3504397"/>
            <a:ext cx="2459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u="sng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ea typeface="돋움체" panose="020B0609000101010101" pitchFamily="49" charset="-127"/>
                <a:cs typeface="Calibri" pitchFamily="34" charset="0"/>
              </a:rPr>
              <a:t>Death</a:t>
            </a:r>
            <a:endParaRPr lang="ko-KR" altLang="en-US" sz="2000" b="1" u="sng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ea typeface="돋움체" panose="020B0609000101010101" pitchFamily="49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6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54" y="3382789"/>
            <a:ext cx="3373312" cy="3020218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DE609F1-7950-4B4D-9306-BC6926213300}"/>
              </a:ext>
            </a:extLst>
          </p:cNvPr>
          <p:cNvSpPr/>
          <p:nvPr/>
        </p:nvSpPr>
        <p:spPr>
          <a:xfrm>
            <a:off x="2422544" y="281728"/>
            <a:ext cx="3872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i="1" u="sng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</a:t>
            </a:r>
            <a:r>
              <a:rPr lang="en-US" altLang="ko-KR" sz="2400" b="1" i="1" u="sng" dirty="0" err="1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Engl</a:t>
            </a:r>
            <a:r>
              <a:rPr lang="en-US" altLang="ko-KR" sz="2400" b="1" i="1" u="sng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J Med, </a:t>
            </a:r>
            <a:r>
              <a:rPr lang="en-US" altLang="ko-KR" sz="2400" b="1" i="1" u="sng" dirty="0" smtClean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383, Oct 2020</a:t>
            </a:r>
            <a:endParaRPr lang="ko-KR" altLang="en-US" sz="2400" b="1" i="1" u="sng" dirty="0">
              <a:ln w="9525">
                <a:solidFill>
                  <a:prstClr val="black">
                    <a:alpha val="0"/>
                  </a:prstClr>
                </a:solidFill>
                <a:prstDash val="solid"/>
              </a:ln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482035"/>
              </p:ext>
            </p:extLst>
          </p:nvPr>
        </p:nvGraphicFramePr>
        <p:xfrm>
          <a:off x="486154" y="983313"/>
          <a:ext cx="11352217" cy="140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72804">
                  <a:extLst>
                    <a:ext uri="{9D8B030D-6E8A-4147-A177-3AD203B41FA5}">
                      <a16:colId xmlns:a16="http://schemas.microsoft.com/office/drawing/2014/main" val="285268078"/>
                    </a:ext>
                  </a:extLst>
                </a:gridCol>
                <a:gridCol w="885152">
                  <a:extLst>
                    <a:ext uri="{9D8B030D-6E8A-4147-A177-3AD203B41FA5}">
                      <a16:colId xmlns:a16="http://schemas.microsoft.com/office/drawing/2014/main" val="2963176411"/>
                    </a:ext>
                  </a:extLst>
                </a:gridCol>
                <a:gridCol w="2627587">
                  <a:extLst>
                    <a:ext uri="{9D8B030D-6E8A-4147-A177-3AD203B41FA5}">
                      <a16:colId xmlns:a16="http://schemas.microsoft.com/office/drawing/2014/main" val="954403082"/>
                    </a:ext>
                  </a:extLst>
                </a:gridCol>
                <a:gridCol w="2711669">
                  <a:extLst>
                    <a:ext uri="{9D8B030D-6E8A-4147-A177-3AD203B41FA5}">
                      <a16:colId xmlns:a16="http://schemas.microsoft.com/office/drawing/2014/main" val="1267812417"/>
                    </a:ext>
                  </a:extLst>
                </a:gridCol>
                <a:gridCol w="2501462">
                  <a:extLst>
                    <a:ext uri="{9D8B030D-6E8A-4147-A177-3AD203B41FA5}">
                      <a16:colId xmlns:a16="http://schemas.microsoft.com/office/drawing/2014/main" val="2047977302"/>
                    </a:ext>
                  </a:extLst>
                </a:gridCol>
                <a:gridCol w="1853543">
                  <a:extLst>
                    <a:ext uri="{9D8B030D-6E8A-4147-A177-3AD203B41FA5}">
                      <a16:colId xmlns:a16="http://schemas.microsoft.com/office/drawing/2014/main" val="740700784"/>
                    </a:ext>
                  </a:extLst>
                </a:gridCol>
              </a:tblGrid>
              <a:tr h="486066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Pt.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1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Included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classification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Rhythm-Control </a:t>
                      </a:r>
                    </a:p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Rate-Control </a:t>
                      </a:r>
                    </a:p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Anticoagulation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1711053"/>
                  </a:ext>
                </a:extLst>
              </a:tr>
              <a:tr h="690726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2789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Median 5.1Y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Recent-onset AF (≤12M) and at risk for stroke (CVS ≥2)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AADs or ablation, as well as cardioversion for</a:t>
                      </a:r>
                    </a:p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persistent AF.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Usual care: rate control supplemented by rhythm control </a:t>
                      </a:r>
                      <a:endParaRPr kumimoji="1" lang="ko-KR" altLang="en-US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 care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097798"/>
                  </a:ext>
                </a:extLst>
              </a:tr>
            </a:tbl>
          </a:graphicData>
        </a:graphic>
      </p:graphicFrame>
      <p:sp>
        <p:nvSpPr>
          <p:cNvPr id="12" name="직사각형 1">
            <a:extLst>
              <a:ext uri="{FF2B5EF4-FFF2-40B4-BE49-F238E27FC236}">
                <a16:creationId xmlns:a16="http://schemas.microsoft.com/office/drawing/2014/main" id="{91C31E81-5F10-4CD2-967C-298760ED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14" y="2459459"/>
            <a:ext cx="10754295" cy="92333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71450" indent="-171450" latinLnBrk="1">
              <a:spcBef>
                <a:spcPct val="20000"/>
              </a:spcBef>
              <a:buChar char="•"/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9pPr>
          </a:lstStyle>
          <a:p>
            <a:pPr latinLnBrk="0">
              <a:spcBef>
                <a:spcPct val="0"/>
              </a:spcBef>
            </a:pP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Primary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Endpoint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Composite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of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CV death, stroke, HF hospitalization, or ACS </a:t>
            </a:r>
          </a:p>
          <a:p>
            <a:pPr latinLnBrk="0">
              <a:spcBef>
                <a:spcPct val="0"/>
              </a:spcBef>
            </a:pP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Primary Endpoint Result: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Early rhythm control better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(HR: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0.79; P=0.005;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Rhythm: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3.9%/Y,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Rate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5.0%/Y)</a:t>
            </a:r>
            <a:endParaRPr lang="en-US" altLang="ko-KR" sz="1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atinLnBrk="0">
              <a:spcBef>
                <a:spcPct val="0"/>
              </a:spcBef>
            </a:pP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Patients in SR: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Rhythm control: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82.1%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Rate control: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60.5%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at 2Y</a:t>
            </a:r>
            <a:endParaRPr lang="ko-KR" altLang="en-US" sz="1800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8791D4-A632-456C-BC6C-5BC3C526CF49}"/>
              </a:ext>
            </a:extLst>
          </p:cNvPr>
          <p:cNvSpPr txBox="1"/>
          <p:nvPr/>
        </p:nvSpPr>
        <p:spPr>
          <a:xfrm>
            <a:off x="1236519" y="3456855"/>
            <a:ext cx="220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u="sng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ea typeface="돋움체" panose="020B0609000101010101" pitchFamily="49" charset="-127"/>
                <a:cs typeface="Calibri" pitchFamily="34" charset="0"/>
              </a:rPr>
              <a:t>Primary outcome</a:t>
            </a:r>
            <a:endParaRPr lang="ko-KR" altLang="en-US" sz="2000" b="1" u="sng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ea typeface="돋움체" panose="020B0609000101010101" pitchFamily="49" charset="-127"/>
              <a:cs typeface="Calibri" pitchFamily="34" charset="0"/>
            </a:endParaRPr>
          </a:p>
        </p:txBody>
      </p:sp>
      <p:sp>
        <p:nvSpPr>
          <p:cNvPr id="15" name="사각형: 둥근 모서리 12">
            <a:extLst>
              <a:ext uri="{FF2B5EF4-FFF2-40B4-BE49-F238E27FC236}">
                <a16:creationId xmlns:a16="http://schemas.microsoft.com/office/drawing/2014/main" id="{EF31E642-3FFA-4E06-A5BC-52E3F22DA874}"/>
              </a:ext>
            </a:extLst>
          </p:cNvPr>
          <p:cNvSpPr/>
          <p:nvPr/>
        </p:nvSpPr>
        <p:spPr>
          <a:xfrm>
            <a:off x="396788" y="164593"/>
            <a:ext cx="2025756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EAST-AFNET 4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2970" y="309355"/>
            <a:ext cx="596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Persistent AF: </a:t>
            </a:r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27.3% (usual care) 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26% (rhythm)</a:t>
            </a:r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109" y="3456855"/>
            <a:ext cx="6997262" cy="28513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D8791D4-A632-456C-BC6C-5BC3C526CF49}"/>
              </a:ext>
            </a:extLst>
          </p:cNvPr>
          <p:cNvSpPr txBox="1"/>
          <p:nvPr/>
        </p:nvSpPr>
        <p:spPr>
          <a:xfrm>
            <a:off x="4711988" y="3495392"/>
            <a:ext cx="22058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u="sng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ea typeface="돋움체" panose="020B0609000101010101" pitchFamily="49" charset="-127"/>
                <a:cs typeface="Calibri" pitchFamily="34" charset="0"/>
              </a:rPr>
              <a:t>Safety outcomes</a:t>
            </a:r>
            <a:endParaRPr lang="ko-KR" altLang="en-US" sz="2000" b="1" u="sng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ea typeface="돋움체" panose="020B0609000101010101" pitchFamily="49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76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13D47B-7680-424D-9FC9-16DBCBCE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dirty="0" smtClean="0"/>
              <a:t>Summary</a:t>
            </a:r>
            <a:endParaRPr lang="ko-KR" altLang="en-US" sz="4800" dirty="0"/>
          </a:p>
        </p:txBody>
      </p:sp>
      <p:sp>
        <p:nvSpPr>
          <p:cNvPr id="4" name="사각형: 둥근 모서리 5">
            <a:extLst>
              <a:ext uri="{FF2B5EF4-FFF2-40B4-BE49-F238E27FC236}">
                <a16:creationId xmlns:a16="http://schemas.microsoft.com/office/drawing/2014/main" id="{C63C3C54-1A28-4F1F-9A5E-79D00A324C91}"/>
              </a:ext>
            </a:extLst>
          </p:cNvPr>
          <p:cNvSpPr/>
          <p:nvPr/>
        </p:nvSpPr>
        <p:spPr>
          <a:xfrm>
            <a:off x="1016976" y="1438433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PIAF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사각형: 둥근 모서리 6">
            <a:extLst>
              <a:ext uri="{FF2B5EF4-FFF2-40B4-BE49-F238E27FC236}">
                <a16:creationId xmlns:a16="http://schemas.microsoft.com/office/drawing/2014/main" id="{EDD162EA-2F71-4AC6-9B64-41F1FAB86CF8}"/>
              </a:ext>
            </a:extLst>
          </p:cNvPr>
          <p:cNvSpPr/>
          <p:nvPr/>
        </p:nvSpPr>
        <p:spPr>
          <a:xfrm>
            <a:off x="3135325" y="1438433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AFFIRM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사각형: 둥근 모서리 7">
            <a:extLst>
              <a:ext uri="{FF2B5EF4-FFF2-40B4-BE49-F238E27FC236}">
                <a16:creationId xmlns:a16="http://schemas.microsoft.com/office/drawing/2014/main" id="{929FE674-E4C5-42A7-9472-FF8BDC69F0B3}"/>
              </a:ext>
            </a:extLst>
          </p:cNvPr>
          <p:cNvSpPr/>
          <p:nvPr/>
        </p:nvSpPr>
        <p:spPr>
          <a:xfrm>
            <a:off x="1016976" y="2368538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사각형: 둥근 모서리 8">
            <a:extLst>
              <a:ext uri="{FF2B5EF4-FFF2-40B4-BE49-F238E27FC236}">
                <a16:creationId xmlns:a16="http://schemas.microsoft.com/office/drawing/2014/main" id="{55A42F4E-528D-472A-BCBE-E7AA23FD7532}"/>
              </a:ext>
            </a:extLst>
          </p:cNvPr>
          <p:cNvSpPr/>
          <p:nvPr/>
        </p:nvSpPr>
        <p:spPr>
          <a:xfrm>
            <a:off x="3135325" y="2368538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STAF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사각형: 둥근 모서리 9">
            <a:extLst>
              <a:ext uri="{FF2B5EF4-FFF2-40B4-BE49-F238E27FC236}">
                <a16:creationId xmlns:a16="http://schemas.microsoft.com/office/drawing/2014/main" id="{C86F73F4-3716-42AA-A2FA-6E0DE40FBCF6}"/>
              </a:ext>
            </a:extLst>
          </p:cNvPr>
          <p:cNvSpPr/>
          <p:nvPr/>
        </p:nvSpPr>
        <p:spPr>
          <a:xfrm>
            <a:off x="1016976" y="3298643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AF-CHF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사각형: 둥근 모서리 12">
            <a:extLst>
              <a:ext uri="{FF2B5EF4-FFF2-40B4-BE49-F238E27FC236}">
                <a16:creationId xmlns:a16="http://schemas.microsoft.com/office/drawing/2014/main" id="{EF31E642-3FFA-4E06-A5BC-52E3F22DA874}"/>
              </a:ext>
            </a:extLst>
          </p:cNvPr>
          <p:cNvSpPr/>
          <p:nvPr/>
        </p:nvSpPr>
        <p:spPr>
          <a:xfrm>
            <a:off x="1016976" y="5463674"/>
            <a:ext cx="3901865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EAST-AFNET 4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사각형: 둥근 모서리 10">
            <a:extLst>
              <a:ext uri="{FF2B5EF4-FFF2-40B4-BE49-F238E27FC236}">
                <a16:creationId xmlns:a16="http://schemas.microsoft.com/office/drawing/2014/main" id="{25D47562-6AA1-416F-8A29-97A42B49F866}"/>
              </a:ext>
            </a:extLst>
          </p:cNvPr>
          <p:cNvSpPr/>
          <p:nvPr/>
        </p:nvSpPr>
        <p:spPr>
          <a:xfrm>
            <a:off x="3135325" y="3324594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HOT CAFE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사각형: 둥근 모서리 10">
            <a:extLst>
              <a:ext uri="{FF2B5EF4-FFF2-40B4-BE49-F238E27FC236}">
                <a16:creationId xmlns:a16="http://schemas.microsoft.com/office/drawing/2014/main" id="{25D47562-6AA1-416F-8A29-97A42B49F866}"/>
              </a:ext>
            </a:extLst>
          </p:cNvPr>
          <p:cNvSpPr/>
          <p:nvPr/>
        </p:nvSpPr>
        <p:spPr>
          <a:xfrm>
            <a:off x="1016976" y="4585454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J-RHYTHM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사각형: 둥근 모서리 11">
            <a:extLst>
              <a:ext uri="{FF2B5EF4-FFF2-40B4-BE49-F238E27FC236}">
                <a16:creationId xmlns:a16="http://schemas.microsoft.com/office/drawing/2014/main" id="{CBC4B63D-B70E-4EE0-A176-DC9B7005EB92}"/>
              </a:ext>
            </a:extLst>
          </p:cNvPr>
          <p:cNvSpPr/>
          <p:nvPr/>
        </p:nvSpPr>
        <p:spPr>
          <a:xfrm>
            <a:off x="3135322" y="4585454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ATHENA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직사각형 1">
            <a:extLst>
              <a:ext uri="{FF2B5EF4-FFF2-40B4-BE49-F238E27FC236}">
                <a16:creationId xmlns:a16="http://schemas.microsoft.com/office/drawing/2014/main" id="{91C31E81-5F10-4CD2-967C-298760ED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2216" y="1728983"/>
            <a:ext cx="6214776" cy="156966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71450" indent="-171450" latinLnBrk="1">
              <a:spcBef>
                <a:spcPct val="20000"/>
              </a:spcBef>
              <a:buChar char="•"/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9pPr>
          </a:lstStyle>
          <a:p>
            <a:pPr latinLnBrk="0">
              <a:spcBef>
                <a:spcPct val="0"/>
              </a:spcBef>
            </a:pPr>
            <a:r>
              <a:rPr lang="en-US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Most patients with </a:t>
            </a:r>
            <a:r>
              <a:rPr lang="en-US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persistent 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AF</a:t>
            </a:r>
          </a:p>
          <a:p>
            <a:pPr latinLnBrk="0">
              <a:spcBef>
                <a:spcPct val="0"/>
              </a:spcBef>
            </a:pP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Large </a:t>
            </a:r>
            <a:r>
              <a:rPr lang="en-US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 size, More 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progressed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remodeling</a:t>
            </a:r>
          </a:p>
          <a:p>
            <a:pPr latinLnBrk="0">
              <a:spcBef>
                <a:spcPct val="0"/>
              </a:spcBef>
            </a:pPr>
            <a:r>
              <a:rPr lang="en-US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Inadequate anticoagulant treatment</a:t>
            </a:r>
            <a:r>
              <a:rPr lang="en-US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according to the current guidelines</a:t>
            </a: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564395" y="4351283"/>
            <a:ext cx="10962290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1">
            <a:extLst>
              <a:ext uri="{FF2B5EF4-FFF2-40B4-BE49-F238E27FC236}">
                <a16:creationId xmlns:a16="http://schemas.microsoft.com/office/drawing/2014/main" id="{91C31E81-5F10-4CD2-967C-298760ED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4820" y="5173091"/>
            <a:ext cx="6051865" cy="46166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71450" indent="-171450" latinLnBrk="1">
              <a:spcBef>
                <a:spcPct val="20000"/>
              </a:spcBef>
              <a:buChar char="•"/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9pPr>
          </a:lstStyle>
          <a:p>
            <a:pPr latinLnBrk="0">
              <a:spcBef>
                <a:spcPct val="0"/>
              </a:spcBef>
            </a:pPr>
            <a:r>
              <a:rPr lang="en-US" altLang="ko-KR" sz="24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Early </a:t>
            </a:r>
            <a:r>
              <a:rPr lang="en-US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rhythm control before AF progresses</a:t>
            </a:r>
            <a:endParaRPr lang="en-US" altLang="ko-KR" sz="24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07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47D92BE3-43B5-45E0-B38F-6C9BE41FDE19}"/>
              </a:ext>
            </a:extLst>
          </p:cNvPr>
          <p:cNvSpPr txBox="1">
            <a:spLocks/>
          </p:cNvSpPr>
          <p:nvPr/>
        </p:nvSpPr>
        <p:spPr bwMode="auto">
          <a:xfrm>
            <a:off x="914400" y="2527300"/>
            <a:ext cx="7343775" cy="10219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lang="ko-KR" altLang="en-US" sz="3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Calibri" pitchFamily="34" charset="0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latin typeface="Verdana" pitchFamily="34" charset="0"/>
                <a:ea typeface="돋움체" pitchFamily="49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357188" algn="l">
              <a:defRPr/>
            </a:pPr>
            <a:r>
              <a:rPr lang="ko-KR" altLang="en-US" kern="0"/>
              <a:t>경청해 주셔서 감사합니다</a:t>
            </a:r>
            <a:r>
              <a:rPr lang="en-US" altLang="ko-KR" kern="0"/>
              <a:t>.</a:t>
            </a:r>
            <a:endParaRPr lang="ko-KR" altLang="en-US" kern="0"/>
          </a:p>
        </p:txBody>
      </p:sp>
    </p:spTree>
    <p:extLst>
      <p:ext uri="{BB962C8B-B14F-4D97-AF65-F5344CB8AC3E}">
        <p14:creationId xmlns:p14="http://schemas.microsoft.com/office/powerpoint/2010/main" val="322453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1CBF1A69-2090-43BC-8B86-C9AEA7C3E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011" y="1785668"/>
            <a:ext cx="11113977" cy="2277373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altLang="ko-KR"/>
              <a:t>Disclosure</a:t>
            </a:r>
            <a:br>
              <a:rPr lang="en-US" altLang="ko-KR"/>
            </a:br>
            <a:r>
              <a:rPr lang="en-US" altLang="ko-KR"/>
              <a:t/>
            </a:r>
            <a:br>
              <a:rPr lang="en-US" altLang="ko-KR"/>
            </a:br>
            <a:r>
              <a:rPr lang="en-US" altLang="ko-KR"/>
              <a:t>N</a:t>
            </a:r>
            <a:r>
              <a:rPr lang="en-US" altLang="ko-KR" sz="2800"/>
              <a:t>o financial conflicts of interest to disclose concerning the presentation</a:t>
            </a:r>
            <a:endParaRPr sz="280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5BD78087-B56C-4278-831F-E51E6416406D}"/>
              </a:ext>
            </a:extLst>
          </p:cNvPr>
          <p:cNvCxnSpPr>
            <a:cxnSpLocks/>
          </p:cNvCxnSpPr>
          <p:nvPr/>
        </p:nvCxnSpPr>
        <p:spPr>
          <a:xfrm>
            <a:off x="1703388" y="6516688"/>
            <a:ext cx="8785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94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돋움체" pitchFamily="49" charset="-127"/>
                <a:cs typeface="Calibri" pitchFamily="34" charset="0"/>
              </a:rPr>
              <a:t>Selecting studies to be summarized</a:t>
            </a:r>
            <a:endParaRPr lang="ko-KR" alt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747F6-A0C9-43E4-A87A-71B58281BD27}"/>
              </a:ext>
            </a:extLst>
          </p:cNvPr>
          <p:cNvSpPr txBox="1"/>
          <p:nvPr/>
        </p:nvSpPr>
        <p:spPr>
          <a:xfrm>
            <a:off x="264518" y="1377978"/>
            <a:ext cx="11823784" cy="2537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400" b="1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Random</a:t>
            </a:r>
            <a:r>
              <a:rPr lang="ko-KR" altLang="en-US" sz="2400" b="1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ko-KR" sz="2400" b="1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control</a:t>
            </a:r>
            <a:r>
              <a:rPr lang="ko-KR" altLang="en-US" sz="2400" b="1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ko-KR" sz="2400" b="1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trial (RCT)  </a:t>
            </a:r>
            <a:r>
              <a:rPr lang="en-US" altLang="ko-KR" sz="2400" b="1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 Observational study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400" b="1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Rhythm control vs. Rate control</a:t>
            </a:r>
            <a:r>
              <a:rPr lang="en-US" altLang="ko-KR" sz="2400" b="1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/ AF ablation vs. AAD (anti-arrhythmic drug)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000" b="1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AAD vs. Rate control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000" b="1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AAD + DC cardioversion vs. Rate control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2000" b="1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solidFill>
                  <a:srgbClr val="0070C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AAD + DC cardioversion + AF ablation vs. Rate control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63C3C54-1A28-4F1F-9A5E-79D00A324C91}"/>
              </a:ext>
            </a:extLst>
          </p:cNvPr>
          <p:cNvSpPr/>
          <p:nvPr/>
        </p:nvSpPr>
        <p:spPr>
          <a:xfrm>
            <a:off x="1010100" y="4361226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PIAF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EDD162EA-2F71-4AC6-9B64-41F1FAB86CF8}"/>
              </a:ext>
            </a:extLst>
          </p:cNvPr>
          <p:cNvSpPr/>
          <p:nvPr/>
        </p:nvSpPr>
        <p:spPr>
          <a:xfrm>
            <a:off x="3128449" y="4361226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AFFIRM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29FE674-E4C5-42A7-9472-FF8BDC69F0B3}"/>
              </a:ext>
            </a:extLst>
          </p:cNvPr>
          <p:cNvSpPr/>
          <p:nvPr/>
        </p:nvSpPr>
        <p:spPr>
          <a:xfrm>
            <a:off x="5246798" y="4361226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55A42F4E-528D-472A-BCBE-E7AA23FD7532}"/>
              </a:ext>
            </a:extLst>
          </p:cNvPr>
          <p:cNvSpPr/>
          <p:nvPr/>
        </p:nvSpPr>
        <p:spPr>
          <a:xfrm>
            <a:off x="7365147" y="4361226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STAF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C86F73F4-3716-42AA-A2FA-6E0DE40FBCF6}"/>
              </a:ext>
            </a:extLst>
          </p:cNvPr>
          <p:cNvSpPr/>
          <p:nvPr/>
        </p:nvSpPr>
        <p:spPr>
          <a:xfrm>
            <a:off x="1010100" y="5458740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AF-CHF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EF31E642-3FFA-4E06-A5BC-52E3F22DA874}"/>
              </a:ext>
            </a:extLst>
          </p:cNvPr>
          <p:cNvSpPr/>
          <p:nvPr/>
        </p:nvSpPr>
        <p:spPr>
          <a:xfrm>
            <a:off x="7365147" y="5458740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EAST-AFNET 4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사각형: 둥근 모서리 10">
            <a:extLst>
              <a:ext uri="{FF2B5EF4-FFF2-40B4-BE49-F238E27FC236}">
                <a16:creationId xmlns:a16="http://schemas.microsoft.com/office/drawing/2014/main" id="{25D47562-6AA1-416F-8A29-97A42B49F866}"/>
              </a:ext>
            </a:extLst>
          </p:cNvPr>
          <p:cNvSpPr/>
          <p:nvPr/>
        </p:nvSpPr>
        <p:spPr>
          <a:xfrm>
            <a:off x="9483496" y="4361226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HOT CAFE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5792" y="401669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2000</a:t>
            </a:r>
            <a:endParaRPr lang="ko-KR" altLang="en-US" sz="2400" b="1" dirty="0">
              <a:ln w="9525">
                <a:solidFill>
                  <a:prstClr val="black">
                    <a:alpha val="0"/>
                  </a:prstClr>
                </a:solidFill>
                <a:prstDash val="solid"/>
              </a:ln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8377" y="4016695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2002.12</a:t>
            </a:r>
            <a:endParaRPr lang="ko-KR" altLang="en-US" sz="2400" b="1" dirty="0">
              <a:ln w="9525">
                <a:solidFill>
                  <a:prstClr val="black">
                    <a:alpha val="0"/>
                  </a:prstClr>
                </a:solidFill>
                <a:prstDash val="solid"/>
              </a:ln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4097" y="4014884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2002.12</a:t>
            </a:r>
            <a:endParaRPr lang="ko-KR" altLang="en-US" sz="2400" b="1" dirty="0">
              <a:ln w="9525">
                <a:solidFill>
                  <a:prstClr val="black">
                    <a:alpha val="0"/>
                  </a:prstClr>
                </a:solidFill>
                <a:prstDash val="solid"/>
              </a:ln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6031" y="401861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2003</a:t>
            </a:r>
            <a:endParaRPr lang="ko-KR" altLang="en-US" sz="2400" b="1" dirty="0">
              <a:ln w="9525">
                <a:solidFill>
                  <a:prstClr val="black">
                    <a:alpha val="0"/>
                  </a:prstClr>
                </a:solidFill>
                <a:prstDash val="solid"/>
              </a:ln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09792" y="397354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2004</a:t>
            </a:r>
            <a:endParaRPr lang="ko-KR" altLang="en-US" sz="2400" b="1" dirty="0">
              <a:ln w="9525">
                <a:solidFill>
                  <a:prstClr val="black">
                    <a:alpha val="0"/>
                  </a:prstClr>
                </a:solidFill>
                <a:prstDash val="solid"/>
              </a:ln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2298" y="513548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2004</a:t>
            </a:r>
            <a:endParaRPr lang="ko-KR" altLang="en-US" sz="2400" b="1" dirty="0">
              <a:ln w="9525">
                <a:solidFill>
                  <a:prstClr val="black">
                    <a:alpha val="0"/>
                  </a:prstClr>
                </a:solidFill>
                <a:prstDash val="solid"/>
              </a:ln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사각형: 둥근 모서리 10">
            <a:extLst>
              <a:ext uri="{FF2B5EF4-FFF2-40B4-BE49-F238E27FC236}">
                <a16:creationId xmlns:a16="http://schemas.microsoft.com/office/drawing/2014/main" id="{25D47562-6AA1-416F-8A29-97A42B49F866}"/>
              </a:ext>
            </a:extLst>
          </p:cNvPr>
          <p:cNvSpPr/>
          <p:nvPr/>
        </p:nvSpPr>
        <p:spPr>
          <a:xfrm>
            <a:off x="3128446" y="5458740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J-RHYTHM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77964" y="5080071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2008.11</a:t>
            </a:r>
            <a:endParaRPr lang="ko-KR" altLang="en-US" sz="2400" b="1" dirty="0">
              <a:ln w="9525">
                <a:solidFill>
                  <a:prstClr val="black">
                    <a:alpha val="0"/>
                  </a:prstClr>
                </a:solidFill>
                <a:prstDash val="solid"/>
              </a:ln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사각형: 둥근 모서리 11">
            <a:extLst>
              <a:ext uri="{FF2B5EF4-FFF2-40B4-BE49-F238E27FC236}">
                <a16:creationId xmlns:a16="http://schemas.microsoft.com/office/drawing/2014/main" id="{CBC4B63D-B70E-4EE0-A176-DC9B7005EB92}"/>
              </a:ext>
            </a:extLst>
          </p:cNvPr>
          <p:cNvSpPr/>
          <p:nvPr/>
        </p:nvSpPr>
        <p:spPr>
          <a:xfrm>
            <a:off x="5246792" y="5458740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ATHENA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76720" y="5098337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2009.02</a:t>
            </a:r>
            <a:endParaRPr lang="ko-KR" altLang="en-US" sz="2400" b="1" dirty="0">
              <a:ln w="9525">
                <a:solidFill>
                  <a:prstClr val="black">
                    <a:alpha val="0"/>
                  </a:prstClr>
                </a:solidFill>
                <a:prstDash val="solid"/>
              </a:ln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91442" y="50813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2020</a:t>
            </a:r>
            <a:endParaRPr lang="ko-KR" altLang="en-US" sz="2400" b="1" dirty="0">
              <a:ln w="9525">
                <a:solidFill>
                  <a:prstClr val="black">
                    <a:alpha val="0"/>
                  </a:prstClr>
                </a:solidFill>
                <a:prstDash val="solid"/>
              </a:ln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5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5">
            <a:extLst>
              <a:ext uri="{FF2B5EF4-FFF2-40B4-BE49-F238E27FC236}">
                <a16:creationId xmlns:a16="http://schemas.microsoft.com/office/drawing/2014/main" id="{C63C3C54-1A28-4F1F-9A5E-79D00A324C91}"/>
              </a:ext>
            </a:extLst>
          </p:cNvPr>
          <p:cNvSpPr/>
          <p:nvPr/>
        </p:nvSpPr>
        <p:spPr>
          <a:xfrm>
            <a:off x="360744" y="164594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PIAF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DE609F1-7950-4B4D-9306-BC6926213300}"/>
              </a:ext>
            </a:extLst>
          </p:cNvPr>
          <p:cNvSpPr/>
          <p:nvPr/>
        </p:nvSpPr>
        <p:spPr>
          <a:xfrm>
            <a:off x="2422544" y="281728"/>
            <a:ext cx="3872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i="1" u="sng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Lancet; Nov 25, </a:t>
            </a:r>
            <a:r>
              <a:rPr lang="en-US" altLang="ko-KR" sz="2400" b="1" i="1" u="sng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2000</a:t>
            </a:r>
            <a:endParaRPr lang="ko-KR" altLang="en-US" sz="2400" b="1" i="1" u="sng" dirty="0">
              <a:ln w="9525">
                <a:solidFill>
                  <a:prstClr val="black">
                    <a:alpha val="0"/>
                  </a:prstClr>
                </a:solidFill>
                <a:prstDash val="solid"/>
              </a:ln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30684"/>
              </p:ext>
            </p:extLst>
          </p:nvPr>
        </p:nvGraphicFramePr>
        <p:xfrm>
          <a:off x="486154" y="983313"/>
          <a:ext cx="11352217" cy="140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72804">
                  <a:extLst>
                    <a:ext uri="{9D8B030D-6E8A-4147-A177-3AD203B41FA5}">
                      <a16:colId xmlns:a16="http://schemas.microsoft.com/office/drawing/2014/main" val="285268078"/>
                    </a:ext>
                  </a:extLst>
                </a:gridCol>
                <a:gridCol w="967409">
                  <a:extLst>
                    <a:ext uri="{9D8B030D-6E8A-4147-A177-3AD203B41FA5}">
                      <a16:colId xmlns:a16="http://schemas.microsoft.com/office/drawing/2014/main" val="2963176411"/>
                    </a:ext>
                  </a:extLst>
                </a:gridCol>
                <a:gridCol w="1550504">
                  <a:extLst>
                    <a:ext uri="{9D8B030D-6E8A-4147-A177-3AD203B41FA5}">
                      <a16:colId xmlns:a16="http://schemas.microsoft.com/office/drawing/2014/main" val="954403082"/>
                    </a:ext>
                  </a:extLst>
                </a:gridCol>
                <a:gridCol w="2941983">
                  <a:extLst>
                    <a:ext uri="{9D8B030D-6E8A-4147-A177-3AD203B41FA5}">
                      <a16:colId xmlns:a16="http://schemas.microsoft.com/office/drawing/2014/main" val="1267812417"/>
                    </a:ext>
                  </a:extLst>
                </a:gridCol>
                <a:gridCol w="2959414">
                  <a:extLst>
                    <a:ext uri="{9D8B030D-6E8A-4147-A177-3AD203B41FA5}">
                      <a16:colId xmlns:a16="http://schemas.microsoft.com/office/drawing/2014/main" val="2047977302"/>
                    </a:ext>
                  </a:extLst>
                </a:gridCol>
                <a:gridCol w="2160103">
                  <a:extLst>
                    <a:ext uri="{9D8B030D-6E8A-4147-A177-3AD203B41FA5}">
                      <a16:colId xmlns:a16="http://schemas.microsoft.com/office/drawing/2014/main" val="740700784"/>
                    </a:ext>
                  </a:extLst>
                </a:gridCol>
              </a:tblGrid>
              <a:tr h="486066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Pt.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1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Included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classification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Rhythm-Control </a:t>
                      </a:r>
                    </a:p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Rate-Control </a:t>
                      </a:r>
                    </a:p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Anticoagulation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1711053"/>
                  </a:ext>
                </a:extLst>
              </a:tr>
              <a:tr h="690726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252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1Y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Persistent AF only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Amiodarone for 3 </a:t>
                      </a:r>
                      <a:r>
                        <a:rPr kumimoji="1" lang="en-US" altLang="ko-KR" sz="1600" b="1" kern="12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wks</a:t>
                      </a:r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cardioversion</a:t>
                      </a:r>
                      <a:r>
                        <a:rPr kumimoji="1" lang="en-US" altLang="ko-KR" sz="16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needed. Amiodarone</a:t>
                      </a:r>
                      <a:r>
                        <a:rPr kumimoji="1" lang="en-US" altLang="ko-KR" sz="16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maintenance.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Diltiazem. </a:t>
                      </a:r>
                      <a:r>
                        <a:rPr kumimoji="1" lang="en-US" altLang="ko-KR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Additional therapy as needed at physician’s discretion.</a:t>
                      </a:r>
                      <a:endParaRPr kumimoji="1" lang="ko-KR" altLang="en-US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 patients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09779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31005" y="597048"/>
            <a:ext cx="596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diameter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(mean) : </a:t>
            </a:r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 mm 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(rate) / </a:t>
            </a:r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 mm 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(rhythm)</a:t>
            </a:r>
            <a:endParaRPr lang="ko-KR" altLang="en-US" b="1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rcRect b="1905"/>
          <a:stretch/>
        </p:blipFill>
        <p:spPr>
          <a:xfrm>
            <a:off x="6599582" y="3635180"/>
            <a:ext cx="3695281" cy="276688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13" y="3701616"/>
            <a:ext cx="4406318" cy="2700452"/>
          </a:xfrm>
          <a:prstGeom prst="rect">
            <a:avLst/>
          </a:prstGeom>
        </p:spPr>
      </p:pic>
      <p:sp>
        <p:nvSpPr>
          <p:cNvPr id="12" name="직사각형 1">
            <a:extLst>
              <a:ext uri="{FF2B5EF4-FFF2-40B4-BE49-F238E27FC236}">
                <a16:creationId xmlns:a16="http://schemas.microsoft.com/office/drawing/2014/main" id="{91C31E81-5F10-4CD2-967C-298760ED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14" y="2467066"/>
            <a:ext cx="10754295" cy="92333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71450" indent="-171450" latinLnBrk="1">
              <a:spcBef>
                <a:spcPct val="20000"/>
              </a:spcBef>
              <a:buChar char="•"/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9pPr>
          </a:lstStyle>
          <a:p>
            <a:pPr latinLnBrk="0">
              <a:spcBef>
                <a:spcPct val="0"/>
              </a:spcBef>
            </a:pP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Primary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Endpoint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Improvement in AF-related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symptoms</a:t>
            </a:r>
            <a:endParaRPr lang="en-US" altLang="ko-KR" sz="18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atinLnBrk="0">
              <a:spcBef>
                <a:spcPct val="0"/>
              </a:spcBef>
            </a:pP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Primary Endpoint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Result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 significant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difference</a:t>
            </a:r>
          </a:p>
          <a:p>
            <a:pPr latinLnBrk="0">
              <a:spcBef>
                <a:spcPct val="0"/>
              </a:spcBef>
            </a:pP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Patients in SR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Rhythm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control: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56%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, Rate control: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10%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at study end</a:t>
            </a:r>
            <a:endParaRPr lang="ko-KR" altLang="en-US" sz="1800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8791D4-A632-456C-BC6C-5BC3C526CF49}"/>
              </a:ext>
            </a:extLst>
          </p:cNvPr>
          <p:cNvSpPr txBox="1"/>
          <p:nvPr/>
        </p:nvSpPr>
        <p:spPr>
          <a:xfrm>
            <a:off x="1265612" y="3390396"/>
            <a:ext cx="220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u="sng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ea typeface="돋움체" panose="020B0609000101010101" pitchFamily="49" charset="-127"/>
                <a:cs typeface="Calibri" pitchFamily="34" charset="0"/>
              </a:rPr>
              <a:t>Primary outcome</a:t>
            </a:r>
            <a:endParaRPr lang="ko-KR" altLang="en-US" sz="2000" b="1" u="sng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ea typeface="돋움체" panose="020B0609000101010101" pitchFamily="49" charset="-127"/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8791D4-A632-456C-BC6C-5BC3C526CF49}"/>
              </a:ext>
            </a:extLst>
          </p:cNvPr>
          <p:cNvSpPr txBox="1"/>
          <p:nvPr/>
        </p:nvSpPr>
        <p:spPr>
          <a:xfrm>
            <a:off x="6909007" y="3357043"/>
            <a:ext cx="220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u="sng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ea typeface="돋움체" panose="020B0609000101010101" pitchFamily="49" charset="-127"/>
                <a:cs typeface="Calibri" pitchFamily="34" charset="0"/>
              </a:rPr>
              <a:t>SR rate</a:t>
            </a:r>
            <a:endParaRPr lang="ko-KR" altLang="en-US" sz="2000" b="1" u="sng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ea typeface="돋움체" panose="020B0609000101010101" pitchFamily="49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8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DE609F1-7950-4B4D-9306-BC6926213300}"/>
              </a:ext>
            </a:extLst>
          </p:cNvPr>
          <p:cNvSpPr/>
          <p:nvPr/>
        </p:nvSpPr>
        <p:spPr>
          <a:xfrm>
            <a:off x="2422544" y="281728"/>
            <a:ext cx="3872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i="1" u="sng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</a:t>
            </a:r>
            <a:r>
              <a:rPr lang="en-US" altLang="ko-KR" sz="2400" b="1" i="1" u="sng" dirty="0" err="1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Engl</a:t>
            </a:r>
            <a:r>
              <a:rPr lang="en-US" altLang="ko-KR" sz="2400" b="1" i="1" u="sng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J Med, 347, </a:t>
            </a:r>
            <a:r>
              <a:rPr lang="en-US" altLang="ko-KR" sz="2400" b="1" i="1" u="sng" dirty="0" smtClean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Dec 2002</a:t>
            </a:r>
            <a:endParaRPr lang="ko-KR" altLang="en-US" sz="2400" b="1" i="1" u="sng" dirty="0">
              <a:ln w="9525">
                <a:solidFill>
                  <a:prstClr val="black">
                    <a:alpha val="0"/>
                  </a:prstClr>
                </a:solidFill>
                <a:prstDash val="solid"/>
              </a:ln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496504"/>
              </p:ext>
            </p:extLst>
          </p:nvPr>
        </p:nvGraphicFramePr>
        <p:xfrm>
          <a:off x="486154" y="983313"/>
          <a:ext cx="11352217" cy="1645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72804">
                  <a:extLst>
                    <a:ext uri="{9D8B030D-6E8A-4147-A177-3AD203B41FA5}">
                      <a16:colId xmlns:a16="http://schemas.microsoft.com/office/drawing/2014/main" val="285268078"/>
                    </a:ext>
                  </a:extLst>
                </a:gridCol>
                <a:gridCol w="834885">
                  <a:extLst>
                    <a:ext uri="{9D8B030D-6E8A-4147-A177-3AD203B41FA5}">
                      <a16:colId xmlns:a16="http://schemas.microsoft.com/office/drawing/2014/main" val="2963176411"/>
                    </a:ext>
                  </a:extLst>
                </a:gridCol>
                <a:gridCol w="1683028">
                  <a:extLst>
                    <a:ext uri="{9D8B030D-6E8A-4147-A177-3AD203B41FA5}">
                      <a16:colId xmlns:a16="http://schemas.microsoft.com/office/drawing/2014/main" val="954403082"/>
                    </a:ext>
                  </a:extLst>
                </a:gridCol>
                <a:gridCol w="2345633">
                  <a:extLst>
                    <a:ext uri="{9D8B030D-6E8A-4147-A177-3AD203B41FA5}">
                      <a16:colId xmlns:a16="http://schemas.microsoft.com/office/drawing/2014/main" val="1267812417"/>
                    </a:ext>
                  </a:extLst>
                </a:gridCol>
                <a:gridCol w="2186609">
                  <a:extLst>
                    <a:ext uri="{9D8B030D-6E8A-4147-A177-3AD203B41FA5}">
                      <a16:colId xmlns:a16="http://schemas.microsoft.com/office/drawing/2014/main" val="2047977302"/>
                    </a:ext>
                  </a:extLst>
                </a:gridCol>
                <a:gridCol w="3529258">
                  <a:extLst>
                    <a:ext uri="{9D8B030D-6E8A-4147-A177-3AD203B41FA5}">
                      <a16:colId xmlns:a16="http://schemas.microsoft.com/office/drawing/2014/main" val="740700784"/>
                    </a:ext>
                  </a:extLst>
                </a:gridCol>
              </a:tblGrid>
              <a:tr h="486066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Pt.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1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Included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classification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Rhythm-Control </a:t>
                      </a:r>
                    </a:p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Rate-Control </a:t>
                      </a:r>
                    </a:p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Anticoagulation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1711053"/>
                  </a:ext>
                </a:extLst>
              </a:tr>
              <a:tr h="690726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4060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Mean 3.5Y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Recurrent non-permanent AF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 AADs at physician’s discretion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</a:t>
                      </a:r>
                      <a:r>
                        <a:rPr kumimoji="1" lang="en-US" altLang="ko-KR" sz="16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nodal blocker at physician’s discretion</a:t>
                      </a:r>
                      <a:endParaRPr kumimoji="1" lang="ko-KR" altLang="en-US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SR maintained for 4, and preferably 12, consecutive weeks with AAD therapy. OAC</a:t>
                      </a:r>
                      <a:r>
                        <a:rPr kumimoji="1" lang="en-US" altLang="ko-KR" sz="16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could be stopped at physician’s discretion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09779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967" y="573145"/>
            <a:ext cx="540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size normal 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(%): Rate 35.3%, Rhythm 35.3%</a:t>
            </a:r>
            <a:endParaRPr lang="ko-KR" altLang="en-US" b="1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id="{91C31E81-5F10-4CD2-967C-298760ED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14" y="2669665"/>
            <a:ext cx="10754295" cy="92333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71450" indent="-171450" latinLnBrk="1">
              <a:spcBef>
                <a:spcPct val="20000"/>
              </a:spcBef>
              <a:buChar char="•"/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9pPr>
          </a:lstStyle>
          <a:p>
            <a:pPr latinLnBrk="0">
              <a:spcBef>
                <a:spcPct val="0"/>
              </a:spcBef>
            </a:pP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Primary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Endpoint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Overall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mortality</a:t>
            </a:r>
          </a:p>
          <a:p>
            <a:pPr latinLnBrk="0">
              <a:spcBef>
                <a:spcPct val="0"/>
              </a:spcBef>
            </a:pP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Primary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Endpoint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Result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 significant difference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Rhythm: 24%, Rate 21%)</a:t>
            </a:r>
            <a:endParaRPr lang="en-US" altLang="ko-KR" sz="180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atinLnBrk="0">
              <a:spcBef>
                <a:spcPct val="0"/>
              </a:spcBef>
            </a:pP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Patients in SR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Rhythm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control: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63%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Rate control: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35%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at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5 year</a:t>
            </a:r>
            <a:endParaRPr lang="ko-KR" altLang="en-US" sz="1800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사각형: 둥근 모서리 6">
            <a:extLst>
              <a:ext uri="{FF2B5EF4-FFF2-40B4-BE49-F238E27FC236}">
                <a16:creationId xmlns:a16="http://schemas.microsoft.com/office/drawing/2014/main" id="{EDD162EA-2F71-4AC6-9B64-41F1FAB86CF8}"/>
              </a:ext>
            </a:extLst>
          </p:cNvPr>
          <p:cNvSpPr/>
          <p:nvPr/>
        </p:nvSpPr>
        <p:spPr>
          <a:xfrm>
            <a:off x="486154" y="164593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AFFIRM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12" y="3786566"/>
            <a:ext cx="4430368" cy="27036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8791D4-A632-456C-BC6C-5BC3C526CF49}"/>
              </a:ext>
            </a:extLst>
          </p:cNvPr>
          <p:cNvSpPr txBox="1"/>
          <p:nvPr/>
        </p:nvSpPr>
        <p:spPr>
          <a:xfrm>
            <a:off x="2102429" y="3713919"/>
            <a:ext cx="220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u="sng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ea typeface="돋움체" panose="020B0609000101010101" pitchFamily="49" charset="-127"/>
                <a:cs typeface="Calibri" pitchFamily="34" charset="0"/>
              </a:rPr>
              <a:t>Primary outcome</a:t>
            </a:r>
            <a:endParaRPr lang="ko-KR" altLang="en-US" sz="2000" b="1" u="sng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ea typeface="돋움체" panose="020B0609000101010101" pitchFamily="49" charset="-127"/>
              <a:cs typeface="Calibri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rcRect b="4077"/>
          <a:stretch/>
        </p:blipFill>
        <p:spPr>
          <a:xfrm>
            <a:off x="6162261" y="3592995"/>
            <a:ext cx="5062330" cy="281022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9568070" y="3592995"/>
            <a:ext cx="1020417" cy="2476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299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82" y="3436633"/>
            <a:ext cx="4433743" cy="3061251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536935"/>
              </p:ext>
            </p:extLst>
          </p:nvPr>
        </p:nvGraphicFramePr>
        <p:xfrm>
          <a:off x="486154" y="877297"/>
          <a:ext cx="11352217" cy="140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3533">
                  <a:extLst>
                    <a:ext uri="{9D8B030D-6E8A-4147-A177-3AD203B41FA5}">
                      <a16:colId xmlns:a16="http://schemas.microsoft.com/office/drawing/2014/main" val="285268078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2963176411"/>
                    </a:ext>
                  </a:extLst>
                </a:gridCol>
                <a:gridCol w="1563757">
                  <a:extLst>
                    <a:ext uri="{9D8B030D-6E8A-4147-A177-3AD203B41FA5}">
                      <a16:colId xmlns:a16="http://schemas.microsoft.com/office/drawing/2014/main" val="954403082"/>
                    </a:ext>
                  </a:extLst>
                </a:gridCol>
                <a:gridCol w="2597426">
                  <a:extLst>
                    <a:ext uri="{9D8B030D-6E8A-4147-A177-3AD203B41FA5}">
                      <a16:colId xmlns:a16="http://schemas.microsoft.com/office/drawing/2014/main" val="1267812417"/>
                    </a:ext>
                  </a:extLst>
                </a:gridCol>
                <a:gridCol w="2345635">
                  <a:extLst>
                    <a:ext uri="{9D8B030D-6E8A-4147-A177-3AD203B41FA5}">
                      <a16:colId xmlns:a16="http://schemas.microsoft.com/office/drawing/2014/main" val="2047977302"/>
                    </a:ext>
                  </a:extLst>
                </a:gridCol>
                <a:gridCol w="3409988">
                  <a:extLst>
                    <a:ext uri="{9D8B030D-6E8A-4147-A177-3AD203B41FA5}">
                      <a16:colId xmlns:a16="http://schemas.microsoft.com/office/drawing/2014/main" val="740700784"/>
                    </a:ext>
                  </a:extLst>
                </a:gridCol>
              </a:tblGrid>
              <a:tr h="486066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Pt.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1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Included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classification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Rhythm-Control </a:t>
                      </a:r>
                    </a:p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Rate-Control </a:t>
                      </a:r>
                    </a:p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Anticoagulation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1711053"/>
                  </a:ext>
                </a:extLst>
              </a:tr>
              <a:tr h="690726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522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Mean</a:t>
                      </a:r>
                      <a:r>
                        <a:rPr kumimoji="1" lang="en-US" altLang="ko-KR" sz="16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2.3</a:t>
                      </a:r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Persistent AF/AFL only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Electrical cardioversion then AAD therapy  used for recurrences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</a:t>
                      </a:r>
                      <a:r>
                        <a:rPr kumimoji="1" lang="en-US" altLang="ko-KR" sz="16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nodal blocker at physician’s discretion</a:t>
                      </a:r>
                      <a:endParaRPr kumimoji="1" lang="ko-KR" altLang="en-US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OAC for 4 </a:t>
                      </a:r>
                      <a:r>
                        <a:rPr kumimoji="1" lang="en-US" altLang="ko-KR" sz="1600" b="1" kern="12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wks</a:t>
                      </a:r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before and 4 </a:t>
                      </a:r>
                      <a:r>
                        <a:rPr kumimoji="1" lang="en-US" altLang="ko-KR" sz="1600" b="1" kern="12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wks</a:t>
                      </a:r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after cardioversion. OAC</a:t>
                      </a:r>
                    </a:p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could be stopped at 1 mo.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09779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31005" y="491032"/>
            <a:ext cx="596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diameter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(mean) : </a:t>
            </a:r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 mm 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(rate) / </a:t>
            </a:r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 mm 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(rhythm)</a:t>
            </a:r>
            <a:endParaRPr lang="ko-KR" altLang="en-US" b="1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id="{91C31E81-5F10-4CD2-967C-298760ED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14" y="2361050"/>
            <a:ext cx="10754295" cy="92333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71450" indent="-171450" latinLnBrk="1">
              <a:spcBef>
                <a:spcPct val="20000"/>
              </a:spcBef>
              <a:buChar char="•"/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9pPr>
          </a:lstStyle>
          <a:p>
            <a:pPr latinLnBrk="0">
              <a:spcBef>
                <a:spcPct val="0"/>
              </a:spcBef>
            </a:pP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Primary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Endpoint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Composite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of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CV death, HF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thromboembolic events, bleeding, pacemaker, or AEs</a:t>
            </a:r>
          </a:p>
          <a:p>
            <a:pPr latinLnBrk="0">
              <a:spcBef>
                <a:spcPct val="0"/>
              </a:spcBef>
            </a:pP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Primary Endpoint Result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Rate control is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not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inferior to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rhythm control (Rhythm: 23%, Rate 17%)</a:t>
            </a:r>
          </a:p>
          <a:p>
            <a:pPr latinLnBrk="0">
              <a:spcBef>
                <a:spcPct val="0"/>
              </a:spcBef>
            </a:pP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Patients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 SR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Rhythm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control: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39%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,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Rate control: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10%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at study end</a:t>
            </a:r>
            <a:endParaRPr lang="ko-KR" altLang="en-US" sz="1800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791D4-A632-456C-BC6C-5BC3C526CF49}"/>
              </a:ext>
            </a:extLst>
          </p:cNvPr>
          <p:cNvSpPr txBox="1"/>
          <p:nvPr/>
        </p:nvSpPr>
        <p:spPr>
          <a:xfrm>
            <a:off x="1989859" y="3366053"/>
            <a:ext cx="220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u="sng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ea typeface="돋움체" panose="020B0609000101010101" pitchFamily="49" charset="-127"/>
                <a:cs typeface="Calibri" pitchFamily="34" charset="0"/>
              </a:rPr>
              <a:t>Primary outcome</a:t>
            </a:r>
            <a:endParaRPr lang="ko-KR" altLang="en-US" sz="2000" b="1" u="sng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ea typeface="돋움체" panose="020B0609000101010101" pitchFamily="49" charset="-127"/>
              <a:cs typeface="Calibri" pitchFamily="34" charset="0"/>
            </a:endParaRPr>
          </a:p>
        </p:txBody>
      </p:sp>
      <p:sp>
        <p:nvSpPr>
          <p:cNvPr id="14" name="사각형: 둥근 모서리 7">
            <a:extLst>
              <a:ext uri="{FF2B5EF4-FFF2-40B4-BE49-F238E27FC236}">
                <a16:creationId xmlns:a16="http://schemas.microsoft.com/office/drawing/2014/main" id="{929FE674-E4C5-42A7-9472-FF8BDC69F0B3}"/>
              </a:ext>
            </a:extLst>
          </p:cNvPr>
          <p:cNvSpPr/>
          <p:nvPr/>
        </p:nvSpPr>
        <p:spPr>
          <a:xfrm>
            <a:off x="486154" y="67665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DE609F1-7950-4B4D-9306-BC6926213300}"/>
              </a:ext>
            </a:extLst>
          </p:cNvPr>
          <p:cNvSpPr/>
          <p:nvPr/>
        </p:nvSpPr>
        <p:spPr>
          <a:xfrm>
            <a:off x="2422544" y="175712"/>
            <a:ext cx="3872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i="1" u="sng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</a:t>
            </a:r>
            <a:r>
              <a:rPr lang="en-US" altLang="ko-KR" sz="2400" b="1" i="1" u="sng" dirty="0" err="1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Engl</a:t>
            </a:r>
            <a:r>
              <a:rPr lang="en-US" altLang="ko-KR" sz="2400" b="1" i="1" u="sng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J Med, 347, </a:t>
            </a:r>
            <a:r>
              <a:rPr lang="en-US" altLang="ko-KR" sz="2400" b="1" i="1" u="sng" dirty="0" smtClean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Dec 2002</a:t>
            </a:r>
            <a:endParaRPr lang="ko-KR" altLang="en-US" sz="2400" b="1" i="1" u="sng" dirty="0">
              <a:ln w="9525">
                <a:solidFill>
                  <a:prstClr val="black">
                    <a:alpha val="0"/>
                  </a:prstClr>
                </a:solidFill>
                <a:prstDash val="solid"/>
              </a:ln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269" y="3436633"/>
            <a:ext cx="6962102" cy="2818393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8865704" y="3436633"/>
            <a:ext cx="1404731" cy="2818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5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0" y="3366053"/>
            <a:ext cx="5452771" cy="3076663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072566"/>
              </p:ext>
            </p:extLst>
          </p:nvPr>
        </p:nvGraphicFramePr>
        <p:xfrm>
          <a:off x="486154" y="877297"/>
          <a:ext cx="11352217" cy="140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3533">
                  <a:extLst>
                    <a:ext uri="{9D8B030D-6E8A-4147-A177-3AD203B41FA5}">
                      <a16:colId xmlns:a16="http://schemas.microsoft.com/office/drawing/2014/main" val="285268078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2963176411"/>
                    </a:ext>
                  </a:extLst>
                </a:gridCol>
                <a:gridCol w="1563757">
                  <a:extLst>
                    <a:ext uri="{9D8B030D-6E8A-4147-A177-3AD203B41FA5}">
                      <a16:colId xmlns:a16="http://schemas.microsoft.com/office/drawing/2014/main" val="954403082"/>
                    </a:ext>
                  </a:extLst>
                </a:gridCol>
                <a:gridCol w="3061252">
                  <a:extLst>
                    <a:ext uri="{9D8B030D-6E8A-4147-A177-3AD203B41FA5}">
                      <a16:colId xmlns:a16="http://schemas.microsoft.com/office/drawing/2014/main" val="1267812417"/>
                    </a:ext>
                  </a:extLst>
                </a:gridCol>
                <a:gridCol w="3313043">
                  <a:extLst>
                    <a:ext uri="{9D8B030D-6E8A-4147-A177-3AD203B41FA5}">
                      <a16:colId xmlns:a16="http://schemas.microsoft.com/office/drawing/2014/main" val="2047977302"/>
                    </a:ext>
                  </a:extLst>
                </a:gridCol>
                <a:gridCol w="1978754">
                  <a:extLst>
                    <a:ext uri="{9D8B030D-6E8A-4147-A177-3AD203B41FA5}">
                      <a16:colId xmlns:a16="http://schemas.microsoft.com/office/drawing/2014/main" val="740700784"/>
                    </a:ext>
                  </a:extLst>
                </a:gridCol>
              </a:tblGrid>
              <a:tr h="486066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Pt.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1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Included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classification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Rhythm-Control </a:t>
                      </a:r>
                    </a:p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Rate-Control </a:t>
                      </a:r>
                    </a:p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Anticoagulation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1711053"/>
                  </a:ext>
                </a:extLst>
              </a:tr>
              <a:tr h="690726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36M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Persistent AF only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Repeated cardioversions for AF recurrence</a:t>
                      </a:r>
                      <a:r>
                        <a:rPr kumimoji="1" lang="en-US" altLang="ko-KR" sz="16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with  prophylaxis AADs</a:t>
                      </a:r>
                      <a:endParaRPr kumimoji="1" lang="en-US" altLang="ko-KR" sz="1600" b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</a:t>
                      </a:r>
                      <a:r>
                        <a:rPr kumimoji="1" lang="en-US" altLang="ko-KR" sz="16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nodal blocker or AV-nodal ablation with/without a pacemaker.</a:t>
                      </a:r>
                      <a:endParaRPr kumimoji="1" lang="ko-KR" altLang="en-US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 patients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09779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31005" y="491032"/>
            <a:ext cx="596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diameter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(mean) : </a:t>
            </a:r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 mm 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(rate) / </a:t>
            </a:r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 mm 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(rhythm)</a:t>
            </a:r>
            <a:endParaRPr lang="ko-KR" altLang="en-US" b="1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id="{91C31E81-5F10-4CD2-967C-298760ED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14" y="2361050"/>
            <a:ext cx="10754295" cy="92333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71450" indent="-171450" latinLnBrk="1">
              <a:spcBef>
                <a:spcPct val="20000"/>
              </a:spcBef>
              <a:buChar char="•"/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9pPr>
          </a:lstStyle>
          <a:p>
            <a:pPr latinLnBrk="0">
              <a:spcBef>
                <a:spcPct val="0"/>
              </a:spcBef>
            </a:pP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Primary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Endpoint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Composite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of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death, Stroke/TIA, systemic embolism, or cardiac arrest.</a:t>
            </a:r>
          </a:p>
          <a:p>
            <a:pPr latinLnBrk="0">
              <a:spcBef>
                <a:spcPct val="0"/>
              </a:spcBef>
            </a:pP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Primary Endpoint Result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 significant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difference (Rhythm: 5.5%/Y, Rate 6.1%/Y)</a:t>
            </a:r>
          </a:p>
          <a:p>
            <a:pPr latinLnBrk="0">
              <a:spcBef>
                <a:spcPct val="0"/>
              </a:spcBef>
            </a:pP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Patients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 SR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Rhythm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control: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38%,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Rate control: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9%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at study end</a:t>
            </a:r>
            <a:endParaRPr lang="ko-KR" altLang="en-US" sz="1800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791D4-A632-456C-BC6C-5BC3C526CF49}"/>
              </a:ext>
            </a:extLst>
          </p:cNvPr>
          <p:cNvSpPr txBox="1"/>
          <p:nvPr/>
        </p:nvSpPr>
        <p:spPr>
          <a:xfrm>
            <a:off x="3435875" y="3564835"/>
            <a:ext cx="220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u="sng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ea typeface="돋움체" panose="020B0609000101010101" pitchFamily="49" charset="-127"/>
                <a:cs typeface="Calibri" pitchFamily="34" charset="0"/>
              </a:rPr>
              <a:t>Primary outcome</a:t>
            </a:r>
            <a:endParaRPr lang="ko-KR" altLang="en-US" sz="2000" b="1" u="sng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ea typeface="돋움체" panose="020B0609000101010101" pitchFamily="49" charset="-127"/>
              <a:cs typeface="Calibri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DE609F1-7950-4B4D-9306-BC6926213300}"/>
              </a:ext>
            </a:extLst>
          </p:cNvPr>
          <p:cNvSpPr/>
          <p:nvPr/>
        </p:nvSpPr>
        <p:spPr>
          <a:xfrm>
            <a:off x="2422544" y="175712"/>
            <a:ext cx="3872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i="1" u="sng" dirty="0" smtClean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JACC, 41, May 2003</a:t>
            </a:r>
            <a:endParaRPr lang="ko-KR" altLang="en-US" sz="2400" b="1" i="1" u="sng" dirty="0">
              <a:ln w="9525">
                <a:solidFill>
                  <a:prstClr val="black">
                    <a:alpha val="0"/>
                  </a:prstClr>
                </a:solidFill>
                <a:prstDash val="solid"/>
              </a:ln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사각형: 둥근 모서리 8">
            <a:extLst>
              <a:ext uri="{FF2B5EF4-FFF2-40B4-BE49-F238E27FC236}">
                <a16:creationId xmlns:a16="http://schemas.microsoft.com/office/drawing/2014/main" id="{55A42F4E-528D-472A-BCBE-E7AA23FD7532}"/>
              </a:ext>
            </a:extLst>
          </p:cNvPr>
          <p:cNvSpPr/>
          <p:nvPr/>
        </p:nvSpPr>
        <p:spPr>
          <a:xfrm>
            <a:off x="486154" y="58577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STAF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641" y="3405809"/>
            <a:ext cx="5106382" cy="291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7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82646" y="277630"/>
            <a:ext cx="596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diameter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(mean) : </a:t>
            </a:r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mm 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(rate) / </a:t>
            </a:r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47 mm 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(rhythm)</a:t>
            </a:r>
            <a:endParaRPr lang="ko-KR" altLang="en-US" b="1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id="{91C31E81-5F10-4CD2-967C-298760ED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635" y="2566491"/>
            <a:ext cx="10754295" cy="92333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71450" indent="-171450" latinLnBrk="1">
              <a:spcBef>
                <a:spcPct val="20000"/>
              </a:spcBef>
              <a:buChar char="•"/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9pPr>
          </a:lstStyle>
          <a:p>
            <a:pPr latinLnBrk="0">
              <a:spcBef>
                <a:spcPct val="0"/>
              </a:spcBef>
            </a:pP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Primary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Endpoint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Composite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of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death, embolism, or </a:t>
            </a:r>
            <a:r>
              <a:rPr lang="en-US" altLang="ko-KR" sz="18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bleedingt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.</a:t>
            </a:r>
          </a:p>
          <a:p>
            <a:pPr latinLnBrk="0">
              <a:spcBef>
                <a:spcPct val="0"/>
              </a:spcBef>
            </a:pP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Primary Endpoint Result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 significant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difference (p=0.71)</a:t>
            </a:r>
          </a:p>
          <a:p>
            <a:pPr latinLnBrk="0">
              <a:spcBef>
                <a:spcPct val="0"/>
              </a:spcBef>
            </a:pP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Patients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 SR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Rhythm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control: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63.5%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at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study end</a:t>
            </a:r>
            <a:endParaRPr lang="ko-KR" altLang="en-US" sz="1800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DE609F1-7950-4B4D-9306-BC6926213300}"/>
              </a:ext>
            </a:extLst>
          </p:cNvPr>
          <p:cNvSpPr/>
          <p:nvPr/>
        </p:nvSpPr>
        <p:spPr>
          <a:xfrm>
            <a:off x="2422544" y="175712"/>
            <a:ext cx="3872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i="1" u="sng" dirty="0" smtClean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CHEST, 126, Aug 2004</a:t>
            </a:r>
            <a:endParaRPr lang="ko-KR" altLang="en-US" sz="2400" b="1" i="1" u="sng" dirty="0">
              <a:ln w="9525">
                <a:solidFill>
                  <a:prstClr val="black">
                    <a:alpha val="0"/>
                  </a:prstClr>
                </a:solidFill>
                <a:prstDash val="solid"/>
              </a:ln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사각형: 둥근 모서리 10">
            <a:extLst>
              <a:ext uri="{FF2B5EF4-FFF2-40B4-BE49-F238E27FC236}">
                <a16:creationId xmlns:a16="http://schemas.microsoft.com/office/drawing/2014/main" id="{25D47562-6AA1-416F-8A29-97A42B49F866}"/>
              </a:ext>
            </a:extLst>
          </p:cNvPr>
          <p:cNvSpPr/>
          <p:nvPr/>
        </p:nvSpPr>
        <p:spPr>
          <a:xfrm>
            <a:off x="486154" y="58577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HOT CAFE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676270"/>
              </p:ext>
            </p:extLst>
          </p:nvPr>
        </p:nvGraphicFramePr>
        <p:xfrm>
          <a:off x="486154" y="877297"/>
          <a:ext cx="11352217" cy="1645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3533">
                  <a:extLst>
                    <a:ext uri="{9D8B030D-6E8A-4147-A177-3AD203B41FA5}">
                      <a16:colId xmlns:a16="http://schemas.microsoft.com/office/drawing/2014/main" val="285268078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2963176411"/>
                    </a:ext>
                  </a:extLst>
                </a:gridCol>
                <a:gridCol w="1563757">
                  <a:extLst>
                    <a:ext uri="{9D8B030D-6E8A-4147-A177-3AD203B41FA5}">
                      <a16:colId xmlns:a16="http://schemas.microsoft.com/office/drawing/2014/main" val="954403082"/>
                    </a:ext>
                  </a:extLst>
                </a:gridCol>
                <a:gridCol w="1961321">
                  <a:extLst>
                    <a:ext uri="{9D8B030D-6E8A-4147-A177-3AD203B41FA5}">
                      <a16:colId xmlns:a16="http://schemas.microsoft.com/office/drawing/2014/main" val="1267812417"/>
                    </a:ext>
                  </a:extLst>
                </a:gridCol>
                <a:gridCol w="2014331">
                  <a:extLst>
                    <a:ext uri="{9D8B030D-6E8A-4147-A177-3AD203B41FA5}">
                      <a16:colId xmlns:a16="http://schemas.microsoft.com/office/drawing/2014/main" val="2047977302"/>
                    </a:ext>
                  </a:extLst>
                </a:gridCol>
                <a:gridCol w="4377397">
                  <a:extLst>
                    <a:ext uri="{9D8B030D-6E8A-4147-A177-3AD203B41FA5}">
                      <a16:colId xmlns:a16="http://schemas.microsoft.com/office/drawing/2014/main" val="740700784"/>
                    </a:ext>
                  </a:extLst>
                </a:gridCol>
              </a:tblGrid>
              <a:tr h="486066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Pt.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1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Included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classification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Rhythm-Control </a:t>
                      </a:r>
                    </a:p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Rate-Control </a:t>
                      </a:r>
                    </a:p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Anticoagulation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1711053"/>
                  </a:ext>
                </a:extLst>
              </a:tr>
              <a:tr h="690726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205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Mean</a:t>
                      </a:r>
                      <a:r>
                        <a:rPr kumimoji="1" lang="en-US" altLang="ko-KR" sz="16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1.7</a:t>
                      </a:r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Persistent AF only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Electrical cardioversion with  AAD therapy</a:t>
                      </a:r>
                      <a:endParaRPr kumimoji="1" lang="en-US" altLang="ko-KR" sz="1600" b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</a:t>
                      </a:r>
                      <a:r>
                        <a:rPr kumimoji="1" lang="en-US" altLang="ko-KR" sz="16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nodal blocker at physician’s discretion</a:t>
                      </a:r>
                      <a:endParaRPr kumimoji="1" lang="ko-KR" altLang="en-US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 control </a:t>
                      </a:r>
                      <a:r>
                        <a:rPr kumimoji="1" lang="en-US" altLang="ko-KR" sz="16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 patients</a:t>
                      </a:r>
                    </a:p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Rhythm control: OAC for 4 </a:t>
                      </a:r>
                      <a:r>
                        <a:rPr kumimoji="1" lang="en-US" altLang="ko-KR" sz="1600" b="1" kern="12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wks</a:t>
                      </a:r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before and 4 </a:t>
                      </a:r>
                      <a:r>
                        <a:rPr kumimoji="1" lang="en-US" altLang="ko-KR" sz="1600" b="1" kern="12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wks</a:t>
                      </a:r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after SR conversion. OAC could be stopped at </a:t>
                      </a:r>
                      <a:r>
                        <a:rPr kumimoji="1" lang="en-US" altLang="ko-KR" sz="16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physician’s discretion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097798"/>
                  </a:ext>
                </a:extLst>
              </a:tr>
            </a:tbl>
          </a:graphicData>
        </a:graphic>
      </p:graphicFrame>
      <p:grpSp>
        <p:nvGrpSpPr>
          <p:cNvPr id="14" name="그룹 13"/>
          <p:cNvGrpSpPr/>
          <p:nvPr/>
        </p:nvGrpSpPr>
        <p:grpSpPr>
          <a:xfrm>
            <a:off x="634691" y="3595896"/>
            <a:ext cx="10564947" cy="2797471"/>
            <a:chOff x="634691" y="3595896"/>
            <a:chExt cx="10564947" cy="2797471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4691" y="3595896"/>
              <a:ext cx="10404369" cy="723298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0462" y="5233996"/>
              <a:ext cx="10404369" cy="650782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1773" y="5893360"/>
              <a:ext cx="10363058" cy="500007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1773" y="4338363"/>
              <a:ext cx="10377865" cy="891400"/>
            </a:xfrm>
            <a:prstGeom prst="rect">
              <a:avLst/>
            </a:prstGeom>
          </p:spPr>
        </p:pic>
      </p:grpSp>
      <p:sp>
        <p:nvSpPr>
          <p:cNvPr id="16" name="직사각형 15"/>
          <p:cNvSpPr/>
          <p:nvPr/>
        </p:nvSpPr>
        <p:spPr>
          <a:xfrm>
            <a:off x="7156174" y="3595895"/>
            <a:ext cx="2054087" cy="28976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3716"/>
          <a:stretch/>
        </p:blipFill>
        <p:spPr>
          <a:xfrm>
            <a:off x="1188819" y="3366053"/>
            <a:ext cx="4973442" cy="2978005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655338"/>
              </p:ext>
            </p:extLst>
          </p:nvPr>
        </p:nvGraphicFramePr>
        <p:xfrm>
          <a:off x="486154" y="877297"/>
          <a:ext cx="11352217" cy="140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3533">
                  <a:extLst>
                    <a:ext uri="{9D8B030D-6E8A-4147-A177-3AD203B41FA5}">
                      <a16:colId xmlns:a16="http://schemas.microsoft.com/office/drawing/2014/main" val="285268078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2963176411"/>
                    </a:ext>
                  </a:extLst>
                </a:gridCol>
                <a:gridCol w="1789044">
                  <a:extLst>
                    <a:ext uri="{9D8B030D-6E8A-4147-A177-3AD203B41FA5}">
                      <a16:colId xmlns:a16="http://schemas.microsoft.com/office/drawing/2014/main" val="954403082"/>
                    </a:ext>
                  </a:extLst>
                </a:gridCol>
                <a:gridCol w="3061252">
                  <a:extLst>
                    <a:ext uri="{9D8B030D-6E8A-4147-A177-3AD203B41FA5}">
                      <a16:colId xmlns:a16="http://schemas.microsoft.com/office/drawing/2014/main" val="1267812417"/>
                    </a:ext>
                  </a:extLst>
                </a:gridCol>
                <a:gridCol w="3313043">
                  <a:extLst>
                    <a:ext uri="{9D8B030D-6E8A-4147-A177-3AD203B41FA5}">
                      <a16:colId xmlns:a16="http://schemas.microsoft.com/office/drawing/2014/main" val="2047977302"/>
                    </a:ext>
                  </a:extLst>
                </a:gridCol>
                <a:gridCol w="1753467">
                  <a:extLst>
                    <a:ext uri="{9D8B030D-6E8A-4147-A177-3AD203B41FA5}">
                      <a16:colId xmlns:a16="http://schemas.microsoft.com/office/drawing/2014/main" val="740700784"/>
                    </a:ext>
                  </a:extLst>
                </a:gridCol>
              </a:tblGrid>
              <a:tr h="486066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Pt.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1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Included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</a:t>
                      </a:r>
                      <a:r>
                        <a:rPr kumimoji="1" lang="en-US" altLang="ko-KR" sz="1600" b="1" kern="1200" baseline="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classification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Rhythm-Control </a:t>
                      </a:r>
                    </a:p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Rate-Control </a:t>
                      </a:r>
                    </a:p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Strategy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Anticoagulation</a:t>
                      </a:r>
                      <a:endParaRPr kumimoji="1" lang="ko-KR" altLang="en-US" sz="1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1711053"/>
                  </a:ext>
                </a:extLst>
              </a:tr>
              <a:tr h="690726"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1376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Mean</a:t>
                      </a:r>
                      <a:r>
                        <a:rPr kumimoji="1" lang="en-US" altLang="ko-KR" sz="16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3.1Y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Both paroxysmal and persistent  AF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Aggressive therapy with AADs (amiodarone 82%, etc.) and electrical cardioversion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 hangingPunct="0"/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</a:t>
                      </a:r>
                      <a:r>
                        <a:rPr kumimoji="1" lang="en-US" altLang="ko-KR" sz="1600" b="1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nodal blocker or AV-nodal ablation with a pacemaker  if target HR not met.</a:t>
                      </a:r>
                      <a:endParaRPr kumimoji="1" lang="ko-KR" altLang="en-US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 patients</a:t>
                      </a:r>
                      <a:endParaRPr kumimoji="1" lang="ko-KR" altLang="en-US" sz="16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09779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71949" y="75348"/>
            <a:ext cx="596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 LVEF 27%</a:t>
            </a:r>
          </a:p>
          <a:p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Persistent AF: </a:t>
            </a:r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(rate</a:t>
            </a:r>
            <a:r>
              <a:rPr lang="en-US" altLang="ko-K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/ </a:t>
            </a:r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67% (rhythm)</a:t>
            </a:r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id="{91C31E81-5F10-4CD2-967C-298760ED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14" y="2361050"/>
            <a:ext cx="10754295" cy="92333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171450" indent="-171450" latinLnBrk="1">
              <a:spcBef>
                <a:spcPct val="20000"/>
              </a:spcBef>
              <a:buChar char="•"/>
              <a:defRPr kumimoji="1" sz="32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돋움체" panose="020B0609000101010101" pitchFamily="49" charset="-127"/>
              </a:defRPr>
            </a:lvl9pPr>
          </a:lstStyle>
          <a:p>
            <a:pPr latinLnBrk="0">
              <a:spcBef>
                <a:spcPct val="0"/>
              </a:spcBef>
            </a:pP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Primary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Endpoint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CV death</a:t>
            </a:r>
            <a:endParaRPr lang="en-US" altLang="ko-KR" sz="1800" dirty="0" smtClean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cs typeface="Calibri" pitchFamily="34" charset="0"/>
            </a:endParaRPr>
          </a:p>
          <a:p>
            <a:pPr latinLnBrk="0">
              <a:spcBef>
                <a:spcPct val="0"/>
              </a:spcBef>
            </a:pP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Primary Endpoint Result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 significant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difference (Rhythm: 27%, Rate 25%)</a:t>
            </a:r>
          </a:p>
          <a:p>
            <a:pPr latinLnBrk="0">
              <a:spcBef>
                <a:spcPct val="0"/>
              </a:spcBef>
            </a:pP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Patients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 SR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Rhythm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control: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73%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 at 4Y, </a:t>
            </a:r>
            <a:r>
              <a:rPr lang="en-US" altLang="ko-KR" sz="18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Rate control: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30-41% </a:t>
            </a:r>
            <a:r>
              <a:rPr lang="en-US" altLang="ko-KR" sz="18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during FU</a:t>
            </a:r>
            <a:endParaRPr lang="ko-KR" altLang="en-US" sz="1800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791D4-A632-456C-BC6C-5BC3C526CF49}"/>
              </a:ext>
            </a:extLst>
          </p:cNvPr>
          <p:cNvSpPr txBox="1"/>
          <p:nvPr/>
        </p:nvSpPr>
        <p:spPr>
          <a:xfrm>
            <a:off x="4217753" y="3366053"/>
            <a:ext cx="220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u="sng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ea typeface="돋움체" panose="020B0609000101010101" pitchFamily="49" charset="-127"/>
                <a:cs typeface="Calibri" pitchFamily="34" charset="0"/>
              </a:rPr>
              <a:t>Primary outcome</a:t>
            </a:r>
            <a:endParaRPr lang="ko-KR" altLang="en-US" sz="2000" b="1" u="sng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ea typeface="돋움체" panose="020B0609000101010101" pitchFamily="49" charset="-127"/>
              <a:cs typeface="Calibri" pitchFamily="34" charset="0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C86F73F4-3716-42AA-A2FA-6E0DE40FBCF6}"/>
              </a:ext>
            </a:extLst>
          </p:cNvPr>
          <p:cNvSpPr/>
          <p:nvPr/>
        </p:nvSpPr>
        <p:spPr>
          <a:xfrm>
            <a:off x="486154" y="58577"/>
            <a:ext cx="1859224" cy="695934"/>
          </a:xfrm>
          <a:prstGeom prst="roundRect">
            <a:avLst>
              <a:gd name="adj" fmla="val 3209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AF-CHF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l="7181" t="7904"/>
          <a:stretch/>
        </p:blipFill>
        <p:spPr>
          <a:xfrm>
            <a:off x="6811618" y="3350324"/>
            <a:ext cx="4426226" cy="29937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8791D4-A632-456C-BC6C-5BC3C526CF49}"/>
              </a:ext>
            </a:extLst>
          </p:cNvPr>
          <p:cNvSpPr txBox="1"/>
          <p:nvPr/>
        </p:nvSpPr>
        <p:spPr>
          <a:xfrm>
            <a:off x="9032020" y="3284380"/>
            <a:ext cx="1861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u="sng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Calibri" pitchFamily="34" charset="0"/>
                <a:ea typeface="돋움체" panose="020B0609000101010101" pitchFamily="49" charset="-127"/>
                <a:cs typeface="Calibri" pitchFamily="34" charset="0"/>
              </a:rPr>
              <a:t>Worsening HF</a:t>
            </a:r>
            <a:endParaRPr lang="ko-KR" altLang="en-US" sz="2000" b="1" u="sng" dirty="0">
              <a:ln>
                <a:solidFill>
                  <a:schemeClr val="accent1">
                    <a:alpha val="0"/>
                  </a:schemeClr>
                </a:solidFill>
              </a:ln>
              <a:latin typeface="Calibri" pitchFamily="34" charset="0"/>
              <a:ea typeface="돋움체" panose="020B0609000101010101" pitchFamily="49" charset="-127"/>
              <a:cs typeface="Calibri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DE609F1-7950-4B4D-9306-BC6926213300}"/>
              </a:ext>
            </a:extLst>
          </p:cNvPr>
          <p:cNvSpPr/>
          <p:nvPr/>
        </p:nvSpPr>
        <p:spPr>
          <a:xfrm>
            <a:off x="2345378" y="175711"/>
            <a:ext cx="3872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i="1" u="sng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</a:t>
            </a:r>
            <a:r>
              <a:rPr lang="en-US" altLang="ko-KR" sz="2400" b="1" i="1" u="sng" dirty="0" err="1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Engl</a:t>
            </a:r>
            <a:r>
              <a:rPr lang="en-US" altLang="ko-KR" sz="2400" b="1" i="1" u="sng" dirty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J Med, </a:t>
            </a:r>
            <a:r>
              <a:rPr lang="en-US" altLang="ko-KR" sz="2400" b="1" i="1" u="sng" dirty="0" smtClean="0">
                <a:ln w="9525">
                  <a:solidFill>
                    <a:prstClr val="black">
                      <a:alpha val="0"/>
                    </a:prstClr>
                  </a:solidFill>
                  <a:prstDash val="solid"/>
                </a:ln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358, June 2008</a:t>
            </a:r>
            <a:endParaRPr lang="ko-KR" altLang="en-US" sz="2400" b="1" i="1" u="sng" dirty="0">
              <a:ln w="9525">
                <a:solidFill>
                  <a:prstClr val="black">
                    <a:alpha val="0"/>
                  </a:prstClr>
                </a:solidFill>
                <a:prstDash val="solid"/>
              </a:ln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80404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2858</TotalTime>
  <Words>1245</Words>
  <Application>Microsoft Office PowerPoint</Application>
  <PresentationFormat>와이드스크린</PresentationFormat>
  <Paragraphs>243</Paragraphs>
  <Slides>14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14</vt:i4>
      </vt:variant>
    </vt:vector>
  </HeadingPairs>
  <TitlesOfParts>
    <vt:vector size="26" baseType="lpstr">
      <vt:lpstr>굴림</vt:lpstr>
      <vt:lpstr>굴림</vt:lpstr>
      <vt:lpstr>돋움</vt:lpstr>
      <vt:lpstr>돋움체</vt:lpstr>
      <vt:lpstr>맑은 고딕</vt:lpstr>
      <vt:lpstr>Arial</vt:lpstr>
      <vt:lpstr>Calibri</vt:lpstr>
      <vt:lpstr>Tahoma</vt:lpstr>
      <vt:lpstr>Verdana</vt:lpstr>
      <vt:lpstr>기본 디자인</vt:lpstr>
      <vt:lpstr>1_디자인 사용자 지정</vt:lpstr>
      <vt:lpstr>디자인 사용자 지정</vt:lpstr>
      <vt:lpstr>PowerPoint 프레젠테이션</vt:lpstr>
      <vt:lpstr>Disclosure  No financial conflicts of interest to disclose concerning the presentation</vt:lpstr>
      <vt:lpstr>Selecting studies to be summarized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Summary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shl1106</dc:creator>
  <cp:lastModifiedBy>양 필성</cp:lastModifiedBy>
  <cp:revision>248</cp:revision>
  <dcterms:created xsi:type="dcterms:W3CDTF">2009-10-05T05:24:47Z</dcterms:created>
  <dcterms:modified xsi:type="dcterms:W3CDTF">2022-10-21T03:12:00Z</dcterms:modified>
</cp:coreProperties>
</file>